
<file path=[Content_Types].xml><?xml version="1.0" encoding="utf-8"?>
<Types xmlns="http://schemas.openxmlformats.org/package/2006/content-types">
  <Default Extension="emf" ContentType="image/x-emf"/>
  <Default Extension="gif" ContentType="image/gif"/>
  <Default Extension="glb" ContentType="model/gltf.binary"/>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50"/>
  </p:notesMasterIdLst>
  <p:handoutMasterIdLst>
    <p:handoutMasterId r:id="rId51"/>
  </p:handoutMasterIdLst>
  <p:sldIdLst>
    <p:sldId id="414" r:id="rId2"/>
    <p:sldId id="418" r:id="rId3"/>
    <p:sldId id="517" r:id="rId4"/>
    <p:sldId id="530" r:id="rId5"/>
    <p:sldId id="531" r:id="rId6"/>
    <p:sldId id="546" r:id="rId7"/>
    <p:sldId id="536" r:id="rId8"/>
    <p:sldId id="541" r:id="rId9"/>
    <p:sldId id="540" r:id="rId10"/>
    <p:sldId id="543" r:id="rId11"/>
    <p:sldId id="548" r:id="rId12"/>
    <p:sldId id="544" r:id="rId13"/>
    <p:sldId id="545" r:id="rId14"/>
    <p:sldId id="564" r:id="rId15"/>
    <p:sldId id="535" r:id="rId16"/>
    <p:sldId id="550" r:id="rId17"/>
    <p:sldId id="552" r:id="rId18"/>
    <p:sldId id="555" r:id="rId19"/>
    <p:sldId id="538" r:id="rId20"/>
    <p:sldId id="556" r:id="rId21"/>
    <p:sldId id="557" r:id="rId22"/>
    <p:sldId id="559" r:id="rId23"/>
    <p:sldId id="562" r:id="rId24"/>
    <p:sldId id="549" r:id="rId25"/>
    <p:sldId id="563" r:id="rId26"/>
    <p:sldId id="565" r:id="rId27"/>
    <p:sldId id="558" r:id="rId28"/>
    <p:sldId id="572" r:id="rId29"/>
    <p:sldId id="561" r:id="rId30"/>
    <p:sldId id="567" r:id="rId31"/>
    <p:sldId id="573" r:id="rId32"/>
    <p:sldId id="566" r:id="rId33"/>
    <p:sldId id="568" r:id="rId34"/>
    <p:sldId id="569" r:id="rId35"/>
    <p:sldId id="574" r:id="rId36"/>
    <p:sldId id="576" r:id="rId37"/>
    <p:sldId id="575" r:id="rId38"/>
    <p:sldId id="570" r:id="rId39"/>
    <p:sldId id="577" r:id="rId40"/>
    <p:sldId id="578" r:id="rId41"/>
    <p:sldId id="579" r:id="rId42"/>
    <p:sldId id="588" r:id="rId43"/>
    <p:sldId id="581" r:id="rId44"/>
    <p:sldId id="571" r:id="rId45"/>
    <p:sldId id="584" r:id="rId46"/>
    <p:sldId id="586" r:id="rId47"/>
    <p:sldId id="585" r:id="rId48"/>
    <p:sldId id="587" r:id="rId49"/>
  </p:sldIdLst>
  <p:sldSz cx="24377650" cy="13716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7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l Gellert" initials="MG" lastIdx="1" clrIdx="0">
    <p:extLst>
      <p:ext uri="{19B8F6BF-5375-455C-9EA6-DF929625EA0E}">
        <p15:presenceInfo xmlns:p15="http://schemas.microsoft.com/office/powerpoint/2012/main" userId="e626ea158b87e53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535353"/>
    <a:srgbClr val="404040"/>
    <a:srgbClr val="7CAFDE"/>
    <a:srgbClr val="5B9BD5"/>
    <a:srgbClr val="44546A"/>
    <a:srgbClr val="69A4D9"/>
    <a:srgbClr val="9DC3E6"/>
    <a:srgbClr val="2E75B6"/>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DBD9B2-24E6-4952-A2A5-AA2617CD70C9}" v="3" dt="2019-03-25T13:00:54.801"/>
    <p1510:client id="{CCC04A5E-B8AF-47E9-83EF-4BA8F77EF107}" v="3" dt="2019-03-25T16:13:11.5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887" autoAdjust="0"/>
  </p:normalViewPr>
  <p:slideViewPr>
    <p:cSldViewPr snapToGrid="0">
      <p:cViewPr varScale="1">
        <p:scale>
          <a:sx n="30" d="100"/>
          <a:sy n="30" d="100"/>
        </p:scale>
        <p:origin x="1522" y="43"/>
      </p:cViewPr>
      <p:guideLst>
        <p:guide orient="horz" pos="4320"/>
        <p:guide pos="7678"/>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3169920" cy="481727"/>
          </a:xfrm>
          <a:prstGeom prst="rect">
            <a:avLst/>
          </a:prstGeom>
        </p:spPr>
        <p:txBody>
          <a:bodyPr vert="horz" lIns="96661" tIns="48331" rIns="96661" bIns="48331" rtlCol="0"/>
          <a:lstStyle>
            <a:lvl1pPr algn="l">
              <a:defRPr sz="1300"/>
            </a:lvl1pPr>
          </a:lstStyle>
          <a:p>
            <a:endParaRPr lang="de-DE"/>
          </a:p>
        </p:txBody>
      </p:sp>
      <p:sp>
        <p:nvSpPr>
          <p:cNvPr id="3" name="Datumsplatzhalter 2"/>
          <p:cNvSpPr>
            <a:spLocks noGrp="1"/>
          </p:cNvSpPr>
          <p:nvPr>
            <p:ph type="dt" sz="quarter" idx="1"/>
          </p:nvPr>
        </p:nvSpPr>
        <p:spPr>
          <a:xfrm>
            <a:off x="4143587" y="1"/>
            <a:ext cx="3169920" cy="481727"/>
          </a:xfrm>
          <a:prstGeom prst="rect">
            <a:avLst/>
          </a:prstGeom>
        </p:spPr>
        <p:txBody>
          <a:bodyPr vert="horz" lIns="96661" tIns="48331" rIns="96661" bIns="48331" rtlCol="0"/>
          <a:lstStyle>
            <a:lvl1pPr algn="r">
              <a:defRPr sz="1300"/>
            </a:lvl1pPr>
          </a:lstStyle>
          <a:p>
            <a:fld id="{1BE46C69-C8F1-492E-9316-9AB7C6225AF4}" type="datetimeFigureOut">
              <a:rPr lang="de-DE" smtClean="0"/>
              <a:t>25.03.2019</a:t>
            </a:fld>
            <a:endParaRPr lang="de-DE"/>
          </a:p>
        </p:txBody>
      </p:sp>
      <p:sp>
        <p:nvSpPr>
          <p:cNvPr id="4" name="Fußzeilenplatzhalt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de-DE"/>
          </a:p>
        </p:txBody>
      </p:sp>
      <p:sp>
        <p:nvSpPr>
          <p:cNvPr id="5" name="Foliennummernplatzhalt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6B5E19FD-0356-4E38-81BF-CC2CC5DB7AD8}" type="slidenum">
              <a:rPr lang="de-DE" smtClean="0"/>
              <a:t>‹#›</a:t>
            </a:fld>
            <a:endParaRPr lang="de-DE"/>
          </a:p>
        </p:txBody>
      </p:sp>
    </p:spTree>
    <p:extLst>
      <p:ext uri="{BB962C8B-B14F-4D97-AF65-F5344CB8AC3E}">
        <p14:creationId xmlns:p14="http://schemas.microsoft.com/office/powerpoint/2010/main" val="16109093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3169920" cy="481727"/>
          </a:xfrm>
          <a:prstGeom prst="rect">
            <a:avLst/>
          </a:prstGeom>
        </p:spPr>
        <p:txBody>
          <a:bodyPr vert="horz" lIns="96661" tIns="48331" rIns="96661" bIns="48331" rtlCol="0"/>
          <a:lstStyle>
            <a:lvl1pPr algn="l">
              <a:defRPr sz="1300"/>
            </a:lvl1pPr>
          </a:lstStyle>
          <a:p>
            <a:endParaRPr lang="de-DE"/>
          </a:p>
        </p:txBody>
      </p:sp>
      <p:sp>
        <p:nvSpPr>
          <p:cNvPr id="3" name="Datumsplatzhalter 2"/>
          <p:cNvSpPr>
            <a:spLocks noGrp="1"/>
          </p:cNvSpPr>
          <p:nvPr>
            <p:ph type="dt" idx="1"/>
          </p:nvPr>
        </p:nvSpPr>
        <p:spPr>
          <a:xfrm>
            <a:off x="4143587" y="1"/>
            <a:ext cx="3169920" cy="481727"/>
          </a:xfrm>
          <a:prstGeom prst="rect">
            <a:avLst/>
          </a:prstGeom>
        </p:spPr>
        <p:txBody>
          <a:bodyPr vert="horz" lIns="96661" tIns="48331" rIns="96661" bIns="48331" rtlCol="0"/>
          <a:lstStyle>
            <a:lvl1pPr algn="r">
              <a:defRPr sz="1300"/>
            </a:lvl1pPr>
          </a:lstStyle>
          <a:p>
            <a:fld id="{FA48B922-56C9-46FC-9595-9C2DEF7C3E2B}" type="datetimeFigureOut">
              <a:rPr lang="de-DE" smtClean="0"/>
              <a:t>25.03.2019</a:t>
            </a:fld>
            <a:endParaRPr lang="de-DE"/>
          </a:p>
        </p:txBody>
      </p:sp>
      <p:sp>
        <p:nvSpPr>
          <p:cNvPr id="4" name="Folienbildplatzhalt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de-DE"/>
          </a:p>
        </p:txBody>
      </p:sp>
      <p:sp>
        <p:nvSpPr>
          <p:cNvPr id="5" name="Notizenplatzhalter 4"/>
          <p:cNvSpPr>
            <a:spLocks noGrp="1"/>
          </p:cNvSpPr>
          <p:nvPr>
            <p:ph type="body" sz="quarter" idx="3"/>
          </p:nvPr>
        </p:nvSpPr>
        <p:spPr>
          <a:xfrm>
            <a:off x="731520" y="4620577"/>
            <a:ext cx="5852160" cy="3780474"/>
          </a:xfrm>
          <a:prstGeom prst="rect">
            <a:avLst/>
          </a:prstGeom>
        </p:spPr>
        <p:txBody>
          <a:bodyPr vert="horz" lIns="96661" tIns="48331" rIns="96661" bIns="48331"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de-DE"/>
          </a:p>
        </p:txBody>
      </p:sp>
      <p:sp>
        <p:nvSpPr>
          <p:cNvPr id="7" name="Foliennummernplatzhalt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A8D1544D-F39A-4F55-BC21-9BE909A9BACC}" type="slidenum">
              <a:rPr lang="de-DE" smtClean="0"/>
              <a:t>‹#›</a:t>
            </a:fld>
            <a:endParaRPr lang="de-DE"/>
          </a:p>
        </p:txBody>
      </p:sp>
    </p:spTree>
    <p:extLst>
      <p:ext uri="{BB962C8B-B14F-4D97-AF65-F5344CB8AC3E}">
        <p14:creationId xmlns:p14="http://schemas.microsoft.com/office/powerpoint/2010/main" val="839223166"/>
      </p:ext>
    </p:extLst>
  </p:cSld>
  <p:clrMap bg1="lt1" tx1="dk1" bg2="lt2" tx2="dk2" accent1="accent1" accent2="accent2" accent3="accent3" accent4="accent4" accent5="accent5" accent6="accent6" hlink="hlink" folHlink="folHlink"/>
  <p:notesStyle>
    <a:lvl1pPr marL="0" algn="l" defTabSz="1828068" rtl="0" eaLnBrk="1" latinLnBrk="0" hangingPunct="1">
      <a:defRPr sz="2400" kern="1200">
        <a:solidFill>
          <a:schemeClr val="tx1"/>
        </a:solidFill>
        <a:latin typeface="+mn-lt"/>
        <a:ea typeface="+mn-ea"/>
        <a:cs typeface="+mn-cs"/>
      </a:defRPr>
    </a:lvl1pPr>
    <a:lvl2pPr marL="914035" algn="l" defTabSz="1828068" rtl="0" eaLnBrk="1" latinLnBrk="0" hangingPunct="1">
      <a:defRPr sz="2400" kern="1200">
        <a:solidFill>
          <a:schemeClr val="tx1"/>
        </a:solidFill>
        <a:latin typeface="+mn-lt"/>
        <a:ea typeface="+mn-ea"/>
        <a:cs typeface="+mn-cs"/>
      </a:defRPr>
    </a:lvl2pPr>
    <a:lvl3pPr marL="1828068" algn="l" defTabSz="1828068" rtl="0" eaLnBrk="1" latinLnBrk="0" hangingPunct="1">
      <a:defRPr sz="2400" kern="1200">
        <a:solidFill>
          <a:schemeClr val="tx1"/>
        </a:solidFill>
        <a:latin typeface="+mn-lt"/>
        <a:ea typeface="+mn-ea"/>
        <a:cs typeface="+mn-cs"/>
      </a:defRPr>
    </a:lvl3pPr>
    <a:lvl4pPr marL="2742103" algn="l" defTabSz="1828068" rtl="0" eaLnBrk="1" latinLnBrk="0" hangingPunct="1">
      <a:defRPr sz="2400" kern="1200">
        <a:solidFill>
          <a:schemeClr val="tx1"/>
        </a:solidFill>
        <a:latin typeface="+mn-lt"/>
        <a:ea typeface="+mn-ea"/>
        <a:cs typeface="+mn-cs"/>
      </a:defRPr>
    </a:lvl4pPr>
    <a:lvl5pPr marL="3656137" algn="l" defTabSz="1828068" rtl="0" eaLnBrk="1" latinLnBrk="0" hangingPunct="1">
      <a:defRPr sz="2400" kern="1200">
        <a:solidFill>
          <a:schemeClr val="tx1"/>
        </a:solidFill>
        <a:latin typeface="+mn-lt"/>
        <a:ea typeface="+mn-ea"/>
        <a:cs typeface="+mn-cs"/>
      </a:defRPr>
    </a:lvl5pPr>
    <a:lvl6pPr marL="4570172" algn="l" defTabSz="1828068" rtl="0" eaLnBrk="1" latinLnBrk="0" hangingPunct="1">
      <a:defRPr sz="2400" kern="1200">
        <a:solidFill>
          <a:schemeClr val="tx1"/>
        </a:solidFill>
        <a:latin typeface="+mn-lt"/>
        <a:ea typeface="+mn-ea"/>
        <a:cs typeface="+mn-cs"/>
      </a:defRPr>
    </a:lvl6pPr>
    <a:lvl7pPr marL="5484207" algn="l" defTabSz="1828068" rtl="0" eaLnBrk="1" latinLnBrk="0" hangingPunct="1">
      <a:defRPr sz="2400" kern="1200">
        <a:solidFill>
          <a:schemeClr val="tx1"/>
        </a:solidFill>
        <a:latin typeface="+mn-lt"/>
        <a:ea typeface="+mn-ea"/>
        <a:cs typeface="+mn-cs"/>
      </a:defRPr>
    </a:lvl7pPr>
    <a:lvl8pPr marL="6398240" algn="l" defTabSz="1828068" rtl="0" eaLnBrk="1" latinLnBrk="0" hangingPunct="1">
      <a:defRPr sz="2400" kern="1200">
        <a:solidFill>
          <a:schemeClr val="tx1"/>
        </a:solidFill>
        <a:latin typeface="+mn-lt"/>
        <a:ea typeface="+mn-ea"/>
        <a:cs typeface="+mn-cs"/>
      </a:defRPr>
    </a:lvl8pPr>
    <a:lvl9pPr marL="7312275" algn="l" defTabSz="1828068"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a:t>
            </a:fld>
            <a:endParaRPr lang="de-DE"/>
          </a:p>
        </p:txBody>
      </p:sp>
    </p:spTree>
    <p:extLst>
      <p:ext uri="{BB962C8B-B14F-4D97-AF65-F5344CB8AC3E}">
        <p14:creationId xmlns:p14="http://schemas.microsoft.com/office/powerpoint/2010/main" val="2217358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Żeby zacząć </a:t>
            </a:r>
            <a:r>
              <a:rPr lang="pl-PL" dirty="0" err="1"/>
              <a:t>korzstać</a:t>
            </a:r>
            <a:r>
              <a:rPr lang="pl-PL" dirty="0"/>
              <a:t> z Kotlina w systemie który jest napisany w </a:t>
            </a:r>
            <a:r>
              <a:rPr lang="pl-PL" dirty="0" err="1"/>
              <a:t>javie</a:t>
            </a:r>
            <a:r>
              <a:rPr lang="pl-PL" dirty="0"/>
              <a:t> wystarczy dodać zależność i </a:t>
            </a:r>
            <a:r>
              <a:rPr lang="pl-PL" dirty="0" err="1"/>
              <a:t>voila</a:t>
            </a:r>
            <a:r>
              <a:rPr lang="pl-PL" dirty="0"/>
              <a:t>. Jest jak nowy kolega z </a:t>
            </a:r>
            <a:r>
              <a:rPr lang="pl-PL" dirty="0" err="1"/>
              <a:t>supermocą</a:t>
            </a:r>
            <a:r>
              <a:rPr lang="pl-PL" dirty="0"/>
              <a:t>. Na poziomie </a:t>
            </a:r>
            <a:r>
              <a:rPr lang="pl-PL" dirty="0" err="1"/>
              <a:t>bytecode</a:t>
            </a:r>
            <a:r>
              <a:rPr lang="pl-PL" dirty="0"/>
              <a:t> dla JVM wygląda to tak samo.</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10</a:t>
            </a:fld>
            <a:endParaRPr lang="de-DE"/>
          </a:p>
        </p:txBody>
      </p:sp>
    </p:spTree>
    <p:extLst>
      <p:ext uri="{BB962C8B-B14F-4D97-AF65-F5344CB8AC3E}">
        <p14:creationId xmlns:p14="http://schemas.microsoft.com/office/powerpoint/2010/main" val="472377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a:t>Kompiluje się na JVM 6, więc można go dodać nawet do </a:t>
            </a:r>
            <a:r>
              <a:rPr lang="pl-PL" err="1"/>
              <a:t>legacy</a:t>
            </a:r>
            <a:r>
              <a:rPr lang="pl-PL"/>
              <a:t> i niesamowicie ułatwić sobie pracę</a:t>
            </a:r>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11</a:t>
            </a:fld>
            <a:endParaRPr lang="de-DE"/>
          </a:p>
        </p:txBody>
      </p:sp>
    </p:spTree>
    <p:extLst>
      <p:ext uri="{BB962C8B-B14F-4D97-AF65-F5344CB8AC3E}">
        <p14:creationId xmlns:p14="http://schemas.microsoft.com/office/powerpoint/2010/main" val="2832362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a:t>Można nawet przekonwertować cały projekt z </a:t>
            </a:r>
            <a:r>
              <a:rPr lang="pl-PL" err="1"/>
              <a:t>javy</a:t>
            </a:r>
            <a:r>
              <a:rPr lang="pl-PL"/>
              <a:t> do Kotlina. Ja bym tego nie robił :P</a:t>
            </a:r>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12</a:t>
            </a:fld>
            <a:endParaRPr lang="de-DE"/>
          </a:p>
        </p:txBody>
      </p:sp>
    </p:spTree>
    <p:extLst>
      <p:ext uri="{BB962C8B-B14F-4D97-AF65-F5344CB8AC3E}">
        <p14:creationId xmlns:p14="http://schemas.microsoft.com/office/powerpoint/2010/main" val="1778996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a:t>Generalnie, w takiej sytuacji, to tym lepiej. Pozwól, że opowiem Ci nieco o możliwościach.</a:t>
            </a:r>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13</a:t>
            </a:fld>
            <a:endParaRPr lang="de-DE"/>
          </a:p>
        </p:txBody>
      </p:sp>
    </p:spTree>
    <p:extLst>
      <p:ext uri="{BB962C8B-B14F-4D97-AF65-F5344CB8AC3E}">
        <p14:creationId xmlns:p14="http://schemas.microsoft.com/office/powerpoint/2010/main" val="1421989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Zobaczmy, co możemy zrobić w Kotlinie, wspominałem o Androidzie i </a:t>
            </a:r>
            <a:r>
              <a:rPr lang="pl-PL" dirty="0" err="1"/>
              <a:t>Backendzie</a:t>
            </a:r>
            <a:r>
              <a:rPr lang="pl-PL" dirty="0"/>
              <a:t>, to jest generalnie pewniak. Google uznał Kotlina oficjalnym językiem dal Androida, ostatnio przyznali się, że Kotlin jest już oficjalnym językiem dla aplikacji w Google. Jeśli chodzi o </a:t>
            </a:r>
            <a:r>
              <a:rPr lang="pl-PL" dirty="0" err="1"/>
              <a:t>backend</a:t>
            </a:r>
            <a:r>
              <a:rPr lang="pl-PL" dirty="0"/>
              <a:t> tutaj również mamy pełne wsparcie i to od pierwszego dnia. Dalej </a:t>
            </a:r>
            <a:r>
              <a:rPr lang="pl-PL" dirty="0" err="1"/>
              <a:t>Frontend</a:t>
            </a:r>
            <a:r>
              <a:rPr lang="pl-PL" dirty="0"/>
              <a:t>, </a:t>
            </a:r>
            <a:r>
              <a:rPr lang="pl-PL" dirty="0" err="1"/>
              <a:t>Angular</a:t>
            </a:r>
            <a:r>
              <a:rPr lang="pl-PL" dirty="0"/>
              <a:t>, </a:t>
            </a:r>
            <a:r>
              <a:rPr lang="pl-PL" dirty="0" err="1"/>
              <a:t>React</a:t>
            </a:r>
            <a:r>
              <a:rPr lang="pl-PL" dirty="0"/>
              <a:t>, Vue.js, wybaczcie, że dorzuciłem tutaj też </a:t>
            </a:r>
            <a:r>
              <a:rPr lang="pl-PL" dirty="0" err="1"/>
              <a:t>Node</a:t>
            </a:r>
            <a:r>
              <a:rPr lang="pl-PL" dirty="0"/>
              <a:t>. Tutaj mamy wsparcie, bo Kotlin od wersji 1.2 może kompilować się do </a:t>
            </a:r>
            <a:r>
              <a:rPr lang="pl-PL" dirty="0" err="1"/>
              <a:t>js</a:t>
            </a:r>
            <a:r>
              <a:rPr lang="pl-PL" dirty="0"/>
              <a:t>. Więc generalnie da się, ale pewnie są tam jeszcze jakieś problemy. Ale jeśli ktoś chciałby zacząć z </a:t>
            </a:r>
            <a:r>
              <a:rPr lang="pl-PL" dirty="0" err="1"/>
              <a:t>frontendem</a:t>
            </a:r>
            <a:r>
              <a:rPr lang="pl-PL" dirty="0"/>
              <a:t>, nie chce się uczyć </a:t>
            </a:r>
            <a:r>
              <a:rPr lang="pl-PL" dirty="0" err="1"/>
              <a:t>typescripta</a:t>
            </a:r>
            <a:r>
              <a:rPr lang="pl-PL" dirty="0"/>
              <a:t>, oraz oczywiście używać </a:t>
            </a:r>
            <a:r>
              <a:rPr lang="pl-PL" dirty="0" err="1"/>
              <a:t>javascripta</a:t>
            </a:r>
            <a:r>
              <a:rPr lang="pl-PL" dirty="0"/>
              <a:t> – Kotlin to może być naprawdę interesująca opcja. Do tego projekt Kotlin Native, który aktualnie znajduje się w becie, ale ma pozwolić na uruchamianie kodu bez pomocy maszyny </a:t>
            </a:r>
            <a:r>
              <a:rPr lang="pl-PL" dirty="0" err="1"/>
              <a:t>wirtalnej</a:t>
            </a:r>
            <a:r>
              <a:rPr lang="pl-PL" dirty="0"/>
              <a:t>. Stąd wsparcie do </a:t>
            </a:r>
            <a:r>
              <a:rPr lang="pl-PL" dirty="0" err="1"/>
              <a:t>iOSa</a:t>
            </a:r>
            <a:r>
              <a:rPr lang="pl-PL" dirty="0"/>
              <a:t>, do tego opcja mobile-</a:t>
            </a:r>
            <a:r>
              <a:rPr lang="pl-PL" dirty="0" err="1"/>
              <a:t>shared</a:t>
            </a:r>
            <a:r>
              <a:rPr lang="pl-PL" dirty="0"/>
              <a:t> (czyli współdzielenie bazy kodu dla </a:t>
            </a:r>
            <a:r>
              <a:rPr lang="pl-PL" dirty="0" err="1"/>
              <a:t>iOSa</a:t>
            </a:r>
            <a:r>
              <a:rPr lang="pl-PL" dirty="0"/>
              <a:t> i Androida, tak, tak, to już znamy). Innymi słowy, jeśli projekt Kotlin Native się powiedzie, to będzie można go używać bez maszyny wirtualnej na wielu różnych urządzeniach, a także pisać projekty </a:t>
            </a:r>
            <a:r>
              <a:rPr lang="pl-PL" dirty="0" err="1"/>
              <a:t>WebAssembly</a:t>
            </a:r>
            <a:r>
              <a:rPr lang="pl-PL" dirty="0"/>
              <a:t> – czyli </a:t>
            </a:r>
            <a:r>
              <a:rPr lang="pl-PL" dirty="0" err="1"/>
              <a:t>binarki</a:t>
            </a:r>
            <a:r>
              <a:rPr lang="pl-PL" dirty="0"/>
              <a:t> </a:t>
            </a:r>
            <a:r>
              <a:rPr lang="pl-PL" dirty="0" err="1"/>
              <a:t>uruchamianane</a:t>
            </a:r>
            <a:r>
              <a:rPr lang="pl-PL" dirty="0"/>
              <a:t> w przeglądarce. To są projekty typu – uruchomiliśmy </a:t>
            </a:r>
            <a:r>
              <a:rPr lang="pl-PL" dirty="0" err="1"/>
              <a:t>windowsa</a:t>
            </a:r>
            <a:r>
              <a:rPr lang="pl-PL" dirty="0"/>
              <a:t> 95 w przeglądarce. A jak się pisze kod w </a:t>
            </a:r>
            <a:r>
              <a:rPr lang="pl-PL" dirty="0" err="1"/>
              <a:t>Kotlnie</a:t>
            </a:r>
            <a:r>
              <a:rPr lang="pl-PL" dirty="0"/>
              <a:t>?</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14</a:t>
            </a:fld>
            <a:endParaRPr lang="de-DE"/>
          </a:p>
        </p:txBody>
      </p:sp>
    </p:spTree>
    <p:extLst>
      <p:ext uri="{BB962C8B-B14F-4D97-AF65-F5344CB8AC3E}">
        <p14:creationId xmlns:p14="http://schemas.microsoft.com/office/powerpoint/2010/main" val="4248292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Kotlin łączy w sobie podejście obiektowe, ale wspiera też programowanie funkcyjne, więcej o tym opowiem za chwilę, ale wsparcie dla funkcyjności może naprawdę zmienić podejście do tworzenia oprogramowania.</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15</a:t>
            </a:fld>
            <a:endParaRPr lang="de-DE"/>
          </a:p>
        </p:txBody>
      </p:sp>
    </p:spTree>
    <p:extLst>
      <p:ext uri="{BB962C8B-B14F-4D97-AF65-F5344CB8AC3E}">
        <p14:creationId xmlns:p14="http://schemas.microsoft.com/office/powerpoint/2010/main" val="3034017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a:t>Mnóstwo konstrukcji w samym języku które ułatwiają pracę…</a:t>
            </a:r>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16</a:t>
            </a:fld>
            <a:endParaRPr lang="de-DE"/>
          </a:p>
        </p:txBody>
      </p:sp>
    </p:spTree>
    <p:extLst>
      <p:ext uri="{BB962C8B-B14F-4D97-AF65-F5344CB8AC3E}">
        <p14:creationId xmlns:p14="http://schemas.microsoft.com/office/powerpoint/2010/main" val="367856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Kotlina jest relatywnie łatwo się nauczyć, posiada konstrukcje znane z innych języków, a te które zostały wprowadzone są naprawdę przejrzyste. Nie jest zupełnie taki sam jak w innych językach, np. pętle, czy deklaracja zmiennych wygląda inaczej.</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17</a:t>
            </a:fld>
            <a:endParaRPr lang="de-DE"/>
          </a:p>
        </p:txBody>
      </p:sp>
    </p:spTree>
    <p:extLst>
      <p:ext uri="{BB962C8B-B14F-4D97-AF65-F5344CB8AC3E}">
        <p14:creationId xmlns:p14="http://schemas.microsoft.com/office/powerpoint/2010/main" val="1033274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18</a:t>
            </a:fld>
            <a:endParaRPr lang="de-DE"/>
          </a:p>
        </p:txBody>
      </p:sp>
    </p:spTree>
    <p:extLst>
      <p:ext uri="{BB962C8B-B14F-4D97-AF65-F5344CB8AC3E}">
        <p14:creationId xmlns:p14="http://schemas.microsoft.com/office/powerpoint/2010/main" val="3083047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19</a:t>
            </a:fld>
            <a:endParaRPr lang="de-DE"/>
          </a:p>
        </p:txBody>
      </p:sp>
    </p:spTree>
    <p:extLst>
      <p:ext uri="{BB962C8B-B14F-4D97-AF65-F5344CB8AC3E}">
        <p14:creationId xmlns:p14="http://schemas.microsoft.com/office/powerpoint/2010/main" val="3142534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2</a:t>
            </a:fld>
            <a:endParaRPr lang="de-DE"/>
          </a:p>
        </p:txBody>
      </p:sp>
    </p:spTree>
    <p:extLst>
      <p:ext uri="{BB962C8B-B14F-4D97-AF65-F5344CB8AC3E}">
        <p14:creationId xmlns:p14="http://schemas.microsoft.com/office/powerpoint/2010/main" val="2536405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Dla programistów </a:t>
            </a:r>
            <a:r>
              <a:rPr lang="pl-PL" dirty="0" err="1"/>
              <a:t>javy</a:t>
            </a:r>
            <a:r>
              <a:rPr lang="pl-PL" dirty="0"/>
              <a:t> bez zaskoczenia, czyli potrzebujemy JDK – pakietu z narzędziami dla programistów Javy, oraz </a:t>
            </a:r>
            <a:r>
              <a:rPr lang="pl-PL" dirty="0" err="1"/>
              <a:t>IntelliJIDEA</a:t>
            </a:r>
            <a:endParaRPr lang="pl-PL" dirty="0"/>
          </a:p>
          <a:p>
            <a:r>
              <a:rPr lang="pl-PL" dirty="0"/>
              <a:t>Pierwszy znajdziemy na stronie: https://adoptopenjdk.net/?variant=openjdk11&amp;jvmVariant=hotspot, wystarczy rozpakować i używać.</a:t>
            </a:r>
          </a:p>
          <a:p>
            <a:r>
              <a:rPr lang="pl-PL" dirty="0"/>
              <a:t>Drugi znajdziemy na stronie </a:t>
            </a:r>
            <a:r>
              <a:rPr lang="pl-PL" dirty="0" err="1"/>
              <a:t>JetBrains</a:t>
            </a:r>
            <a:r>
              <a:rPr lang="pl-PL" dirty="0"/>
              <a:t>, wersja </a:t>
            </a:r>
            <a:r>
              <a:rPr lang="pl-PL" dirty="0" err="1"/>
              <a:t>community</a:t>
            </a:r>
            <a:r>
              <a:rPr lang="pl-PL" dirty="0"/>
              <a:t> w zupełności nam wystarczy.</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20</a:t>
            </a:fld>
            <a:endParaRPr lang="de-DE"/>
          </a:p>
        </p:txBody>
      </p:sp>
    </p:spTree>
    <p:extLst>
      <p:ext uri="{BB962C8B-B14F-4D97-AF65-F5344CB8AC3E}">
        <p14:creationId xmlns:p14="http://schemas.microsoft.com/office/powerpoint/2010/main" val="1109668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Uruchamiamy </a:t>
            </a:r>
            <a:r>
              <a:rPr lang="pl-PL" dirty="0" err="1"/>
              <a:t>IntelliJ</a:t>
            </a:r>
            <a:r>
              <a:rPr lang="pl-PL" dirty="0"/>
              <a:t>, </a:t>
            </a:r>
            <a:r>
              <a:rPr lang="pl-PL" dirty="0" err="1"/>
              <a:t>przeklikujemy</a:t>
            </a:r>
            <a:r>
              <a:rPr lang="pl-PL" dirty="0"/>
              <a:t> się przez kreator, czyli dalej, dalej, dalej, następnie tworzymy nowy projekt, w nowym systemie trzeba będzie tutaj kliknąć </a:t>
            </a:r>
            <a:r>
              <a:rPr lang="pl-PL" dirty="0" err="1"/>
              <a:t>new</a:t>
            </a:r>
            <a:r>
              <a:rPr lang="pl-PL" dirty="0"/>
              <a:t> i wybrać gdzie zainstalowaliśmy SDK, do tego trzeba zaznaczyć tego ptaszka przy Kotlin SDK. W następnym kroku podajemy lokalizację folderu i nazwę projektu i DONE, mamy gotowy projekt. Można zacząć pisać w Kotlinie.</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21</a:t>
            </a:fld>
            <a:endParaRPr lang="de-DE"/>
          </a:p>
        </p:txBody>
      </p:sp>
    </p:spTree>
    <p:extLst>
      <p:ext uri="{BB962C8B-B14F-4D97-AF65-F5344CB8AC3E}">
        <p14:creationId xmlns:p14="http://schemas.microsoft.com/office/powerpoint/2010/main" val="1820731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22</a:t>
            </a:fld>
            <a:endParaRPr lang="de-DE"/>
          </a:p>
        </p:txBody>
      </p:sp>
    </p:spTree>
    <p:extLst>
      <p:ext uri="{BB962C8B-B14F-4D97-AF65-F5344CB8AC3E}">
        <p14:creationId xmlns:p14="http://schemas.microsoft.com/office/powerpoint/2010/main" val="2508321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Po lewej stronie mamy Javę, po prawej Kotlin. Java wymaga od nas owinięcia metody w klasę, Kotlin tego nie potrzebuje. Wygląda, że obydwie metody robią to samo, prawda? Przyjmują Stringa i drukują jego długość?</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23</a:t>
            </a:fld>
            <a:endParaRPr lang="de-DE"/>
          </a:p>
        </p:txBody>
      </p:sp>
    </p:spTree>
    <p:extLst>
      <p:ext uri="{BB962C8B-B14F-4D97-AF65-F5344CB8AC3E}">
        <p14:creationId xmlns:p14="http://schemas.microsoft.com/office/powerpoint/2010/main" val="3338482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24</a:t>
            </a:fld>
            <a:endParaRPr lang="de-DE"/>
          </a:p>
        </p:txBody>
      </p:sp>
    </p:spTree>
    <p:extLst>
      <p:ext uri="{BB962C8B-B14F-4D97-AF65-F5344CB8AC3E}">
        <p14:creationId xmlns:p14="http://schemas.microsoft.com/office/powerpoint/2010/main" val="64874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Prawie każda metoda w </a:t>
            </a:r>
            <a:r>
              <a:rPr lang="pl-PL" dirty="0" err="1"/>
              <a:t>javie</a:t>
            </a:r>
            <a:r>
              <a:rPr lang="pl-PL" dirty="0"/>
              <a:t>, czy tam w innych popularnych językach programowania może zrobić co najmniej dwie rzeczy – zrobić to czego od niej oczekujemy – wydrukować długość napisu – albo rzucić </a:t>
            </a:r>
            <a:r>
              <a:rPr lang="pl-PL" dirty="0" err="1"/>
              <a:t>NullPointerException</a:t>
            </a:r>
            <a:r>
              <a:rPr lang="pl-PL" dirty="0"/>
              <a:t>. Jeśli ta metoda jest jedną z wielu tysięcy metod schowanych w systemie, to jaką mamy pewność, że tam zawsze wpadnie przypisana wartość?</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25</a:t>
            </a:fld>
            <a:endParaRPr lang="de-DE"/>
          </a:p>
        </p:txBody>
      </p:sp>
    </p:spTree>
    <p:extLst>
      <p:ext uri="{BB962C8B-B14F-4D97-AF65-F5344CB8AC3E}">
        <p14:creationId xmlns:p14="http://schemas.microsoft.com/office/powerpoint/2010/main" val="313397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Java daje nam powiedzmy dwa narzędzia do rozwiązania tego problemu, </a:t>
            </a:r>
            <a:r>
              <a:rPr lang="pl-PL" dirty="0" err="1"/>
              <a:t>if</a:t>
            </a:r>
            <a:r>
              <a:rPr lang="pl-PL" dirty="0"/>
              <a:t> i </a:t>
            </a:r>
            <a:r>
              <a:rPr lang="pl-PL" dirty="0" err="1"/>
              <a:t>Optional</a:t>
            </a:r>
            <a:r>
              <a:rPr lang="pl-PL" dirty="0"/>
              <a:t>. Powiedzmy, że dwa narzędzia, piszemy </a:t>
            </a:r>
            <a:r>
              <a:rPr lang="pl-PL" dirty="0" err="1"/>
              <a:t>if</a:t>
            </a:r>
            <a:r>
              <a:rPr lang="pl-PL" dirty="0"/>
              <a:t>(!=</a:t>
            </a:r>
            <a:r>
              <a:rPr lang="pl-PL" dirty="0" err="1"/>
              <a:t>null</a:t>
            </a:r>
            <a:r>
              <a:rPr lang="pl-PL" dirty="0"/>
              <a:t>), a jeśli jest </a:t>
            </a:r>
            <a:r>
              <a:rPr lang="pl-PL" dirty="0" err="1"/>
              <a:t>null</a:t>
            </a:r>
            <a:r>
              <a:rPr lang="pl-PL" dirty="0"/>
              <a:t>, to wtedy właściwie co. Niejednokrotnie na tym etapie w systemie, gdzieś w środku, może być nam ciężko zdecydować co właściwie powinniśmy zrobić, tutaj jest już generalnie zbyt późno na rozwiązanie problemu. Drugie podejście służy generalnie do innego typu problemów, </a:t>
            </a:r>
            <a:r>
              <a:rPr lang="pl-PL" dirty="0" err="1"/>
              <a:t>Optional</a:t>
            </a:r>
            <a:r>
              <a:rPr lang="pl-PL" dirty="0"/>
              <a:t> powinien być typem zwracanym. Więc generalnie nie rozwiązuje to naszego problemu.. Bo zawsze mogę zrobić takie </a:t>
            </a:r>
            <a:r>
              <a:rPr lang="pl-PL" dirty="0" err="1"/>
              <a:t>yolo</a:t>
            </a:r>
            <a:r>
              <a:rPr lang="pl-PL" dirty="0"/>
              <a:t>… – przy okazji, wywołania w Kotlinie, brak </a:t>
            </a:r>
            <a:r>
              <a:rPr lang="pl-PL" dirty="0" err="1"/>
              <a:t>new</a:t>
            </a:r>
            <a:r>
              <a:rPr lang="pl-PL" dirty="0"/>
              <a:t>, metoda </a:t>
            </a:r>
            <a:r>
              <a:rPr lang="pl-PL" dirty="0" err="1"/>
              <a:t>main</a:t>
            </a:r>
            <a:r>
              <a:rPr lang="pl-PL" dirty="0"/>
              <a:t> nie musi przyjmować parametrów.</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26</a:t>
            </a:fld>
            <a:endParaRPr lang="de-DE"/>
          </a:p>
        </p:txBody>
      </p:sp>
    </p:spTree>
    <p:extLst>
      <p:ext uri="{BB962C8B-B14F-4D97-AF65-F5344CB8AC3E}">
        <p14:creationId xmlns:p14="http://schemas.microsoft.com/office/powerpoint/2010/main" val="3485630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A co na to Kotlin? Cóż, w Kotlinie mamy pewność, że jeśli mamy taką metodę to nie wpadnie tam </a:t>
            </a:r>
            <a:r>
              <a:rPr lang="pl-PL" dirty="0" err="1"/>
              <a:t>null</a:t>
            </a:r>
            <a:r>
              <a:rPr lang="pl-PL" dirty="0"/>
              <a:t>. Dlaczego? Bo tego typu zmienna nie przyjmuje </a:t>
            </a:r>
            <a:r>
              <a:rPr lang="pl-PL" dirty="0" err="1"/>
              <a:t>nulla</a:t>
            </a:r>
            <a:r>
              <a:rPr lang="pl-PL" dirty="0"/>
              <a:t>. Po prostu. Nie możemy jawnie, czy w wyniku działania metody, czy jakkolwiek, nie ma możliwości przypisania </a:t>
            </a:r>
            <a:r>
              <a:rPr lang="pl-PL" dirty="0" err="1"/>
              <a:t>nulla</a:t>
            </a:r>
            <a:r>
              <a:rPr lang="pl-PL" dirty="0"/>
              <a:t> do tego typu zmiennej. Podejście jest brutalne, ale daje nam pewność, że metoda </a:t>
            </a:r>
            <a:r>
              <a:rPr lang="pl-PL" dirty="0" err="1"/>
              <a:t>doSth</a:t>
            </a:r>
            <a:r>
              <a:rPr lang="pl-PL" dirty="0"/>
              <a:t> zrobi dokładnie to czego potrzebujemy. Po swojej praktyce w Kotlinie </a:t>
            </a:r>
            <a:r>
              <a:rPr lang="pl-PL" dirty="0" err="1"/>
              <a:t>stiwierdzam</a:t>
            </a:r>
            <a:r>
              <a:rPr lang="pl-PL" dirty="0"/>
              <a:t>, że najlepiej jest stosować właśnie takie podejście, tam gdzie nie ma być </a:t>
            </a:r>
            <a:r>
              <a:rPr lang="pl-PL" dirty="0" err="1"/>
              <a:t>nulla</a:t>
            </a:r>
            <a:r>
              <a:rPr lang="pl-PL" dirty="0"/>
              <a:t>, tam dajemy zmienną, która nie może przyjąć wartości </a:t>
            </a:r>
            <a:r>
              <a:rPr lang="pl-PL" dirty="0" err="1"/>
              <a:t>Null</a:t>
            </a:r>
            <a:r>
              <a:rPr lang="pl-PL" dirty="0"/>
              <a:t>..</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27</a:t>
            </a:fld>
            <a:endParaRPr lang="de-DE"/>
          </a:p>
        </p:txBody>
      </p:sp>
    </p:spTree>
    <p:extLst>
      <p:ext uri="{BB962C8B-B14F-4D97-AF65-F5344CB8AC3E}">
        <p14:creationId xmlns:p14="http://schemas.microsoft.com/office/powerpoint/2010/main" val="16193875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Ale.. No właśnie, zastanówmy się nad tym, przecież </a:t>
            </a:r>
            <a:r>
              <a:rPr lang="pl-PL" dirty="0" err="1"/>
              <a:t>Null</a:t>
            </a:r>
            <a:r>
              <a:rPr lang="pl-PL" dirty="0"/>
              <a:t> dalej istnieje. Kooperujemy z Javą, nie wiemy czy </a:t>
            </a:r>
            <a:r>
              <a:rPr lang="pl-PL" dirty="0" err="1"/>
              <a:t>null</a:t>
            </a:r>
            <a:r>
              <a:rPr lang="pl-PL" dirty="0"/>
              <a:t> nie wpadnie w odpowiedzi. Albo może </a:t>
            </a:r>
            <a:r>
              <a:rPr lang="pl-PL" dirty="0" err="1"/>
              <a:t>null</a:t>
            </a:r>
            <a:r>
              <a:rPr lang="pl-PL" dirty="0"/>
              <a:t> czasem może być jakąś informacją? Według mnie to podejście jest dosyć słabe, </a:t>
            </a:r>
            <a:r>
              <a:rPr lang="pl-PL" dirty="0" err="1"/>
              <a:t>null</a:t>
            </a:r>
            <a:r>
              <a:rPr lang="pl-PL" dirty="0"/>
              <a:t> nie powinien być uznawany za informację, no ale zdarza się.. I co wtedy. Jak obsłużyć </a:t>
            </a:r>
            <a:r>
              <a:rPr lang="pl-PL" dirty="0" err="1"/>
              <a:t>nulla</a:t>
            </a:r>
            <a:r>
              <a:rPr lang="pl-PL" dirty="0"/>
              <a:t> w Kotlinie?</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28</a:t>
            </a:fld>
            <a:endParaRPr lang="de-DE"/>
          </a:p>
        </p:txBody>
      </p:sp>
    </p:spTree>
    <p:extLst>
      <p:ext uri="{BB962C8B-B14F-4D97-AF65-F5344CB8AC3E}">
        <p14:creationId xmlns:p14="http://schemas.microsoft.com/office/powerpoint/2010/main" val="2540035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Bo do tych zmiennych które poznaliśmy nie da się nawet przypisać </a:t>
            </a:r>
            <a:r>
              <a:rPr lang="pl-PL" dirty="0" err="1"/>
              <a:t>nulla</a:t>
            </a:r>
            <a:r>
              <a:rPr lang="pl-PL" dirty="0"/>
              <a:t>, kod się nie skompiluje. Przez mechanizm, który nazywa się zabezpieczeniem przed </a:t>
            </a:r>
            <a:r>
              <a:rPr lang="pl-PL" dirty="0" err="1"/>
              <a:t>nullami</a:t>
            </a:r>
            <a:r>
              <a:rPr lang="pl-PL" dirty="0"/>
              <a:t> na poziomie typów, przy okazji, tak w Kotlinie wygląda deklaracja typu, słówko kluczowe: </a:t>
            </a:r>
            <a:r>
              <a:rPr lang="pl-PL" dirty="0" err="1"/>
              <a:t>val</a:t>
            </a:r>
            <a:r>
              <a:rPr lang="pl-PL" dirty="0"/>
              <a:t> oznacza stałą, </a:t>
            </a:r>
            <a:r>
              <a:rPr lang="pl-PL" dirty="0" err="1"/>
              <a:t>var</a:t>
            </a:r>
            <a:r>
              <a:rPr lang="pl-PL" dirty="0"/>
              <a:t> zmienną, dalej nazwa, dwukropek, czasem trzeba podać typ, po znaku równości wartości. No właśnie, ale nie możemy tak zrobić. Żeby przypisać wartość </a:t>
            </a:r>
            <a:r>
              <a:rPr lang="pl-PL" dirty="0" err="1"/>
              <a:t>null</a:t>
            </a:r>
            <a:r>
              <a:rPr lang="pl-PL" dirty="0"/>
              <a:t> musimy użyć typu </a:t>
            </a:r>
            <a:r>
              <a:rPr lang="pl-PL" dirty="0" err="1"/>
              <a:t>nullowalnego</a:t>
            </a:r>
            <a:r>
              <a:rPr lang="pl-PL" dirty="0"/>
              <a:t>, czyli na końcu typu dopisać znak zapytania. Przy okazji zwróćcie uwagę, że nasze metoda </a:t>
            </a:r>
            <a:r>
              <a:rPr lang="pl-PL" dirty="0" err="1"/>
              <a:t>doSth</a:t>
            </a:r>
            <a:r>
              <a:rPr lang="pl-PL" dirty="0"/>
              <a:t>() ani myśli przyjąć zmiennej </a:t>
            </a:r>
            <a:r>
              <a:rPr lang="pl-PL" dirty="0" err="1"/>
              <a:t>nullowalnej</a:t>
            </a:r>
            <a:r>
              <a:rPr lang="pl-PL" dirty="0"/>
              <a:t>, nawet jeśli przypiszemy jej wartość. Aby obsłużyć taką zmienną napiszmy kolejną metodę, która taki właśnie typ </a:t>
            </a:r>
            <a:r>
              <a:rPr lang="pl-PL" dirty="0" err="1"/>
              <a:t>nullowalny</a:t>
            </a:r>
            <a:r>
              <a:rPr lang="pl-PL" dirty="0"/>
              <a:t> przyjmie.</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29</a:t>
            </a:fld>
            <a:endParaRPr lang="de-DE"/>
          </a:p>
        </p:txBody>
      </p:sp>
    </p:spTree>
    <p:extLst>
      <p:ext uri="{BB962C8B-B14F-4D97-AF65-F5344CB8AC3E}">
        <p14:creationId xmlns:p14="http://schemas.microsoft.com/office/powerpoint/2010/main" val="4191313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a:t>
            </a:fld>
            <a:endParaRPr lang="de-DE"/>
          </a:p>
        </p:txBody>
      </p:sp>
    </p:spTree>
    <p:extLst>
      <p:ext uri="{BB962C8B-B14F-4D97-AF65-F5344CB8AC3E}">
        <p14:creationId xmlns:p14="http://schemas.microsoft.com/office/powerpoint/2010/main" val="40099687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Ale to nie koniec, mamy zmienną </a:t>
            </a:r>
            <a:r>
              <a:rPr lang="pl-PL" dirty="0" err="1"/>
              <a:t>nullowalną</a:t>
            </a:r>
            <a:r>
              <a:rPr lang="pl-PL" dirty="0"/>
              <a:t>, która może mieć wartość </a:t>
            </a:r>
            <a:r>
              <a:rPr lang="pl-PL" dirty="0" err="1"/>
              <a:t>null</a:t>
            </a:r>
            <a:r>
              <a:rPr lang="pl-PL" dirty="0"/>
              <a:t> w metodzie. I co, możemy jej normalnie używać? Otóż nie.. Zmienna może być </a:t>
            </a:r>
            <a:r>
              <a:rPr lang="pl-PL" dirty="0" err="1"/>
              <a:t>nullem</a:t>
            </a:r>
            <a:r>
              <a:rPr lang="pl-PL" dirty="0"/>
              <a:t>, nie możesz wydrukować jej długości, bo może być </a:t>
            </a:r>
            <a:r>
              <a:rPr lang="pl-PL" dirty="0" err="1"/>
              <a:t>nullem</a:t>
            </a:r>
            <a:r>
              <a:rPr lang="pl-PL" dirty="0"/>
              <a:t>. Kotlin proponuje nam dwie opcje:</a:t>
            </a:r>
          </a:p>
          <a:p>
            <a:r>
              <a:rPr lang="pl-PL" dirty="0"/>
              <a:t>Opcja pierwsza – nie wiem, czy mogę użyć tej metody, więc jak będzie tam wartość to wydrukuję, a jak nie, to nie wydrukuję tej długości. W </a:t>
            </a:r>
            <a:r>
              <a:rPr lang="pl-PL" dirty="0" err="1"/>
              <a:t>javie</a:t>
            </a:r>
            <a:r>
              <a:rPr lang="pl-PL" dirty="0"/>
              <a:t> w tym przypadku wydrukuje się słówko </a:t>
            </a:r>
            <a:r>
              <a:rPr lang="pl-PL" dirty="0" err="1"/>
              <a:t>null</a:t>
            </a:r>
            <a:r>
              <a:rPr lang="pl-PL" dirty="0"/>
              <a:t> na wyjściu, no ale to już specyfika </a:t>
            </a:r>
            <a:r>
              <a:rPr lang="pl-PL" dirty="0" err="1"/>
              <a:t>javy</a:t>
            </a:r>
            <a:r>
              <a:rPr lang="pl-PL" dirty="0"/>
              <a:t>, że </a:t>
            </a:r>
            <a:r>
              <a:rPr lang="pl-PL" dirty="0" err="1"/>
              <a:t>nullowy</a:t>
            </a:r>
            <a:r>
              <a:rPr lang="pl-PL" dirty="0"/>
              <a:t> String to </a:t>
            </a:r>
            <a:r>
              <a:rPr lang="pl-PL" dirty="0" err="1"/>
              <a:t>null</a:t>
            </a:r>
            <a:r>
              <a:rPr lang="pl-PL" dirty="0"/>
              <a:t> daje wydrukowany </a:t>
            </a:r>
            <a:r>
              <a:rPr lang="pl-PL" dirty="0" err="1"/>
              <a:t>null</a:t>
            </a:r>
            <a:r>
              <a:rPr lang="pl-PL" dirty="0"/>
              <a:t>. No ale, ok, mamy jakąś opcję przez dopisanie znaku zapytania. Jest to jakaś opcja, bo nie wiemy tak właściwie co się wykona w naszym programie, ewentualnie możemy tutaj użyć operatora Elvisa który nam wykona alternatywę do tej operacji. Operator </a:t>
            </a:r>
            <a:r>
              <a:rPr lang="pl-PL" dirty="0" err="1"/>
              <a:t>elvisa</a:t>
            </a:r>
            <a:r>
              <a:rPr lang="pl-PL" dirty="0"/>
              <a:t> to ? i :, po drugiej stronie dajemy wartość domyślną, która miałaby się wydrukować, gdyby nie udało się wywołać pierwszej metody.</a:t>
            </a:r>
          </a:p>
          <a:p>
            <a:r>
              <a:rPr lang="pl-PL" dirty="0"/>
              <a:t>No i zostaje nam ostatnia - najgorsza opcja, możemy użyć dwóch wykrzykników i rzucić </a:t>
            </a:r>
            <a:r>
              <a:rPr lang="pl-PL" dirty="0" err="1"/>
              <a:t>NullPointerException</a:t>
            </a:r>
            <a:r>
              <a:rPr lang="pl-PL" dirty="0"/>
              <a:t>. Różnica jest taka, że w takiej sytuacji, to my, programiści, w pełni świadomie robimy sobie takie kuku. A nie robi tego jakaś zmienna, która nie wiadomo skąd przyszła i czemu jest </a:t>
            </a:r>
            <a:r>
              <a:rPr lang="pl-PL" dirty="0" err="1"/>
              <a:t>nullem</a:t>
            </a:r>
            <a:r>
              <a:rPr lang="pl-PL" dirty="0"/>
              <a:t>. Reasumując</a:t>
            </a:r>
          </a:p>
          <a:p>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30</a:t>
            </a:fld>
            <a:endParaRPr lang="de-DE"/>
          </a:p>
        </p:txBody>
      </p:sp>
    </p:spTree>
    <p:extLst>
      <p:ext uri="{BB962C8B-B14F-4D97-AF65-F5344CB8AC3E}">
        <p14:creationId xmlns:p14="http://schemas.microsoft.com/office/powerpoint/2010/main" val="3723103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Żeby radzić sobie ze Stringami mamy kilka potężnych narzędzi. Możemy rzucić </a:t>
            </a:r>
            <a:r>
              <a:rPr lang="pl-PL" dirty="0" err="1"/>
              <a:t>NullPointerException</a:t>
            </a:r>
            <a:r>
              <a:rPr lang="pl-PL" dirty="0"/>
              <a:t>, stąd różnicą, że robimy to w pełni świadomie. Możemy wywołać ze znakiem zapytania, wtedy metoda się wywoła, jeśli będzie miała wartość, lub nie – jeśli nie będzie miała.. Możemy to dozbroić o Elvisa – czyli no taki </a:t>
            </a:r>
            <a:r>
              <a:rPr lang="pl-PL" dirty="0" err="1"/>
              <a:t>if</a:t>
            </a:r>
            <a:r>
              <a:rPr lang="pl-PL" dirty="0"/>
              <a:t>. Ale najważniejsza rzecz tutaj jest taka, że kiedy możemy – unikajmy typów </a:t>
            </a:r>
            <a:r>
              <a:rPr lang="pl-PL" dirty="0" err="1"/>
              <a:t>nullowalnych</a:t>
            </a:r>
            <a:r>
              <a:rPr lang="pl-PL" dirty="0"/>
              <a:t> i piszmy bez znaku zapytania – typy </a:t>
            </a:r>
            <a:r>
              <a:rPr lang="pl-PL" dirty="0" err="1"/>
              <a:t>nienullowalne</a:t>
            </a:r>
            <a:r>
              <a:rPr lang="pl-PL" dirty="0"/>
              <a:t>. </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31</a:t>
            </a:fld>
            <a:endParaRPr lang="de-DE"/>
          </a:p>
        </p:txBody>
      </p:sp>
    </p:spTree>
    <p:extLst>
      <p:ext uri="{BB962C8B-B14F-4D97-AF65-F5344CB8AC3E}">
        <p14:creationId xmlns:p14="http://schemas.microsoft.com/office/powerpoint/2010/main" val="8982663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a:t>To może ja się napiję wody, a tymczasem, dajcie znać, kto korzysta z </a:t>
            </a:r>
            <a:r>
              <a:rPr lang="pl-PL" err="1"/>
              <a:t>utilsów</a:t>
            </a:r>
            <a:r>
              <a:rPr lang="pl-PL"/>
              <a:t>? Chodzi o </a:t>
            </a:r>
            <a:r>
              <a:rPr lang="pl-PL" err="1"/>
              <a:t>StringUtils</a:t>
            </a:r>
            <a:r>
              <a:rPr lang="pl-PL"/>
              <a:t>, </a:t>
            </a:r>
            <a:r>
              <a:rPr lang="pl-PL" err="1"/>
              <a:t>FileUtils</a:t>
            </a:r>
            <a:r>
              <a:rPr lang="pl-PL"/>
              <a:t>, etc.. W tych klasach zawsze coś brakuje, </a:t>
            </a:r>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32</a:t>
            </a:fld>
            <a:endParaRPr lang="de-DE"/>
          </a:p>
        </p:txBody>
      </p:sp>
    </p:spTree>
    <p:extLst>
      <p:ext uri="{BB962C8B-B14F-4D97-AF65-F5344CB8AC3E}">
        <p14:creationId xmlns:p14="http://schemas.microsoft.com/office/powerpoint/2010/main" val="2307552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No to jedziemy, tworzymy nowy plik </a:t>
            </a:r>
            <a:r>
              <a:rPr lang="pl-PL" dirty="0" err="1"/>
              <a:t>Utils</a:t>
            </a:r>
            <a:r>
              <a:rPr lang="pl-PL" dirty="0"/>
              <a:t>, a w nim metodę, powiedzmy </a:t>
            </a:r>
            <a:r>
              <a:rPr lang="pl-PL" dirty="0" err="1"/>
              <a:t>countE</a:t>
            </a:r>
            <a:r>
              <a:rPr lang="pl-PL" dirty="0"/>
              <a:t>. Metoda przyjmuje parametr String, oczywiście </a:t>
            </a:r>
            <a:r>
              <a:rPr lang="pl-PL" dirty="0" err="1"/>
              <a:t>nienullowalny</a:t>
            </a:r>
            <a:r>
              <a:rPr lang="pl-PL" dirty="0"/>
              <a:t>, zwraca liczbę wystąpień litery e, bo tak sobie wymyśliłem. Działa to tak, że na Stringu </a:t>
            </a:r>
            <a:r>
              <a:rPr lang="pl-PL" dirty="0" err="1"/>
              <a:t>str</a:t>
            </a:r>
            <a:r>
              <a:rPr lang="pl-PL" dirty="0"/>
              <a:t> wywołuję funkcję </a:t>
            </a:r>
            <a:r>
              <a:rPr lang="pl-PL" dirty="0" err="1"/>
              <a:t>count</a:t>
            </a:r>
            <a:r>
              <a:rPr lang="pl-PL" dirty="0"/>
              <a:t>, która jest funkcją wyższego rzędu, w związku z tym przekazuję jej funkcję która posiada typ Char, a zwraca </a:t>
            </a:r>
            <a:r>
              <a:rPr lang="pl-PL" dirty="0" err="1"/>
              <a:t>Boolean</a:t>
            </a:r>
            <a:r>
              <a:rPr lang="pl-PL" dirty="0"/>
              <a:t>. Do funkcji wyższego rzędu wrócę później. No i jest klasycznym </a:t>
            </a:r>
            <a:r>
              <a:rPr lang="pl-PL" dirty="0" err="1"/>
              <a:t>utilsem</a:t>
            </a:r>
            <a:r>
              <a:rPr lang="pl-PL" dirty="0"/>
              <a:t>, nie zamknąłem go w żadnej klasie, więc mogę go wywołać po prostu po nazwie.</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33</a:t>
            </a:fld>
            <a:endParaRPr lang="de-DE"/>
          </a:p>
        </p:txBody>
      </p:sp>
    </p:spTree>
    <p:extLst>
      <p:ext uri="{BB962C8B-B14F-4D97-AF65-F5344CB8AC3E}">
        <p14:creationId xmlns:p14="http://schemas.microsoft.com/office/powerpoint/2010/main" val="1819298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No ale – ja nie chcę </a:t>
            </a:r>
            <a:r>
              <a:rPr lang="pl-PL" dirty="0" err="1"/>
              <a:t>Utilsów</a:t>
            </a:r>
            <a:r>
              <a:rPr lang="pl-PL" dirty="0"/>
              <a:t>. </a:t>
            </a:r>
            <a:r>
              <a:rPr lang="pl-PL" u="none" dirty="0"/>
              <a:t>Potem nie wiadomo, czy dana metoda jest w </a:t>
            </a:r>
            <a:r>
              <a:rPr lang="pl-PL" u="none" dirty="0" err="1"/>
              <a:t>utils</a:t>
            </a:r>
            <a:r>
              <a:rPr lang="pl-PL" u="none" dirty="0"/>
              <a:t>, czy w klasie. Do tego chciałbym ją sobie wywołać tak samo jak dowolną inną metodę którą operuję na Stringu, czyli po kropce. A nie jako osobna metoda i tam przekazywać parametr</a:t>
            </a:r>
            <a:r>
              <a:rPr lang="pl-PL" dirty="0"/>
              <a:t>. Dzięki rozszerzeniom w Kotlinie mogę to osiągnąć. Aby to zrobić tworzę sobie kolejną funkcję, tylko dodam jej przed nazwą klasę w której ma działać. Do tego nie potrzebujemy parametru, ponieważ mamy </a:t>
            </a:r>
            <a:r>
              <a:rPr lang="pl-PL" dirty="0" err="1"/>
              <a:t>this</a:t>
            </a:r>
            <a:r>
              <a:rPr lang="pl-PL" dirty="0"/>
              <a:t>, czyli obiekt na którym operujemy. Reszta tak samo jak w poprzedniej metodzie. I oto mamy, wygląda w ten sposób, jak byśmy dopisali metodę do biblioteki standardowej, więc oficjalnie można powiedzieć, że pozbyliśmy się </a:t>
            </a:r>
            <a:r>
              <a:rPr lang="pl-PL" dirty="0" err="1"/>
              <a:t>Utilsów</a:t>
            </a:r>
            <a:r>
              <a:rPr lang="pl-PL" dirty="0"/>
              <a:t> z własnego systemu i zastąpiliśmy je brakującymi nam elementami w systemie.</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34</a:t>
            </a:fld>
            <a:endParaRPr lang="de-DE"/>
          </a:p>
        </p:txBody>
      </p:sp>
    </p:spTree>
    <p:extLst>
      <p:ext uri="{BB962C8B-B14F-4D97-AF65-F5344CB8AC3E}">
        <p14:creationId xmlns:p14="http://schemas.microsoft.com/office/powerpoint/2010/main" val="4452450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Kolejnym element o którym chciałem opowiedzieć jest programowanie funkcyjne. Trzeba by zacząć od definicji, która jest tutaj dosyć problematyczna. </a:t>
            </a:r>
            <a:r>
              <a:rPr lang="pl-PL" dirty="0" err="1"/>
              <a:t>Uncle</a:t>
            </a:r>
            <a:r>
              <a:rPr lang="pl-PL" dirty="0"/>
              <a:t> Bob w swojej książce „Czysta Architektura” pisze o tym, że programowanie funkcyjne to paradygmat, który coś nam zabiera.. Mianowicie, zabiera nam możliwość przypisywania wartości zmiennym, czyli wymusza zawsze korzystanie ze stałych. Kotlin nie jest aż tak wymagający, ponieważ mamy zmienne, ale zwróćmy uwagę, że edytor aktywnie nas informuje, kiedy możemy użyć stałej. Można by sobie pomyśleć – jak pisać program, skoro nic nie można zmienić. Cóż, w naszym programie do tej pory używaliśmy tylko stałych. Zdefiniujmy teraz zmienną – do czego używamy słówka kluczowego </a:t>
            </a:r>
            <a:r>
              <a:rPr lang="pl-PL" dirty="0" err="1"/>
              <a:t>var</a:t>
            </a:r>
            <a:r>
              <a:rPr lang="pl-PL" dirty="0"/>
              <a:t>. Jak widać, edytor informuje nas – „hej, nigdzie nie przypisujesz tej wartości – użyj stałej”.</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35</a:t>
            </a:fld>
            <a:endParaRPr lang="de-DE"/>
          </a:p>
        </p:txBody>
      </p:sp>
    </p:spTree>
    <p:extLst>
      <p:ext uri="{BB962C8B-B14F-4D97-AF65-F5344CB8AC3E}">
        <p14:creationId xmlns:p14="http://schemas.microsoft.com/office/powerpoint/2010/main" val="8131119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Innym istotnym elementem na który się trafia szukając definicji programowania funkcyjnego są te </a:t>
            </a:r>
            <a:r>
              <a:rPr lang="pl-PL" dirty="0" err="1"/>
              <a:t>tzw</a:t>
            </a:r>
            <a:r>
              <a:rPr lang="pl-PL" dirty="0"/>
              <a:t>: „</a:t>
            </a:r>
            <a:r>
              <a:rPr lang="pl-PL" dirty="0" err="1"/>
              <a:t>pure</a:t>
            </a:r>
            <a:r>
              <a:rPr lang="pl-PL" dirty="0"/>
              <a:t> </a:t>
            </a:r>
            <a:r>
              <a:rPr lang="pl-PL" dirty="0" err="1"/>
              <a:t>functions</a:t>
            </a:r>
            <a:r>
              <a:rPr lang="pl-PL" dirty="0"/>
              <a:t>” czyste funkcje. Czyli – dochodzimy do nieśmiertelnego – programowanie funkcyjne to programowanie przy pomocy funkcji. Zawsze się tak dzieje w IT, że jak komuś coś tłumaczysz, to odwracasz kolejność słów w definicji:</a:t>
            </a:r>
          </a:p>
          <a:p>
            <a:pPr marL="362480" indent="-362480">
              <a:buFontTx/>
              <a:buChar char="-"/>
            </a:pPr>
            <a:r>
              <a:rPr lang="pl-PL" dirty="0"/>
              <a:t>Programowanie obiektowe – programowanie w którym tworzymy obiekty</a:t>
            </a:r>
          </a:p>
          <a:p>
            <a:pPr marL="362480" indent="-362480">
              <a:buFontTx/>
              <a:buChar char="-"/>
            </a:pPr>
            <a:r>
              <a:rPr lang="pl-PL" dirty="0"/>
              <a:t>DSL – </a:t>
            </a:r>
            <a:r>
              <a:rPr lang="pl-PL" dirty="0" err="1"/>
              <a:t>domain</a:t>
            </a:r>
            <a:r>
              <a:rPr lang="pl-PL" dirty="0"/>
              <a:t> </a:t>
            </a:r>
            <a:r>
              <a:rPr lang="pl-PL" dirty="0" err="1"/>
              <a:t>specific</a:t>
            </a:r>
            <a:r>
              <a:rPr lang="pl-PL" dirty="0"/>
              <a:t> </a:t>
            </a:r>
            <a:r>
              <a:rPr lang="pl-PL" dirty="0" err="1"/>
              <a:t>language</a:t>
            </a:r>
            <a:r>
              <a:rPr lang="pl-PL" dirty="0"/>
              <a:t> – język specyficzny dla domeny</a:t>
            </a:r>
          </a:p>
          <a:p>
            <a:pPr marL="362480" indent="-362480">
              <a:buFontTx/>
              <a:buChar char="-"/>
            </a:pPr>
            <a:r>
              <a:rPr lang="pl-PL" dirty="0"/>
              <a:t>Programowanie funkcyjne – programowanie przy użyciu funkcji.</a:t>
            </a:r>
          </a:p>
          <a:p>
            <a:r>
              <a:rPr lang="pl-PL" dirty="0"/>
              <a:t>No ale dobra, skupmy się na tym czym są czyste funkcje. Są to funkcje, które nie powodują efektów ubocznych, innymi słowy mają wejście, obliczenia, wyjście i tylko tyle. W środku nie dzieje się nic co jest niepotrzebne, innymi słowy nie ma np. jakiegoś zapisania do pliku w funkcji mnożącej, albo jeszcze gorzej – zmiany wartości zmiennej, która znajduje się gdzieś po za funkcją. Innymi słowy, kiedy chcemy programować funkcyjnie i piszemy coś takiego, powinniśmy głowie usłyszeć głos </a:t>
            </a:r>
            <a:r>
              <a:rPr lang="pl-PL" dirty="0" err="1"/>
              <a:t>Vadera</a:t>
            </a:r>
            <a:r>
              <a:rPr lang="pl-PL" dirty="0"/>
              <a:t> który krzyczy </a:t>
            </a:r>
            <a:r>
              <a:rPr lang="pl-PL" dirty="0" err="1"/>
              <a:t>nooooo</a:t>
            </a:r>
            <a:r>
              <a:rPr lang="pl-PL" dirty="0"/>
              <a:t>..</a:t>
            </a:r>
          </a:p>
        </p:txBody>
      </p:sp>
      <p:sp>
        <p:nvSpPr>
          <p:cNvPr id="4" name="Foliennummernplatzhalter 3"/>
          <p:cNvSpPr>
            <a:spLocks noGrp="1"/>
          </p:cNvSpPr>
          <p:nvPr>
            <p:ph type="sldNum" sz="quarter" idx="10"/>
          </p:nvPr>
        </p:nvSpPr>
        <p:spPr/>
        <p:txBody>
          <a:bodyPr/>
          <a:lstStyle/>
          <a:p>
            <a:fld id="{A8D1544D-F39A-4F55-BC21-9BE909A9BACC}" type="slidenum">
              <a:rPr lang="de-DE" smtClean="0"/>
              <a:t>36</a:t>
            </a:fld>
            <a:endParaRPr lang="de-DE"/>
          </a:p>
        </p:txBody>
      </p:sp>
    </p:spTree>
    <p:extLst>
      <p:ext uri="{BB962C8B-B14F-4D97-AF65-F5344CB8AC3E}">
        <p14:creationId xmlns:p14="http://schemas.microsoft.com/office/powerpoint/2010/main" val="42320218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Tak zbierając te elementy razem – znalazłem bardzo fajną definicję, która opisuje programowanie funkcyjne. Autorem jest Alvin Alexander, autor książek o Scali – przy okazji – Kotlin powstał dlatego, że Scala była zbyt złożona i zbyt długo się kompilowała, ale to tak wtrącam przy okazji. Definicja ta brzmi w wolnym tłumaczeniu – programowanie funkcyjne to sposób pisania oprogramowania używając tylko stałych i tylko czystych funkcji. Przy czym tylko znaczy tylko i wyłącznie. Sam paradygmat przy przechodzeniu z doświadczeń obiektowych może momentami wydawać się dziwny, ale jest naprawdę bardzo interesujący i ostatnio pojawia się coraz częściej komercyjnie. Dobra, ale to tyle jeśli chodzi o definicje – przejdźmy do praktyki, na początek – trochę kodu w </a:t>
            </a:r>
            <a:r>
              <a:rPr lang="pl-PL" dirty="0" err="1"/>
              <a:t>javie</a:t>
            </a:r>
            <a:r>
              <a:rPr lang="pl-PL" dirty="0"/>
              <a:t>.</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37</a:t>
            </a:fld>
            <a:endParaRPr lang="de-DE"/>
          </a:p>
        </p:txBody>
      </p:sp>
    </p:spTree>
    <p:extLst>
      <p:ext uri="{BB962C8B-B14F-4D97-AF65-F5344CB8AC3E}">
        <p14:creationId xmlns:p14="http://schemas.microsoft.com/office/powerpoint/2010/main" val="5368895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Spójrzmy sobie na </a:t>
            </a:r>
            <a:r>
              <a:rPr lang="pl-PL" dirty="0" err="1"/>
              <a:t>kodzik</a:t>
            </a:r>
            <a:r>
              <a:rPr lang="pl-PL" dirty="0"/>
              <a:t> który tutaj pokazałem i zastanówmy się, jak działa ten program? Żeby było łatwiej to oczywiście zmieniłem nazwę na </a:t>
            </a:r>
            <a:r>
              <a:rPr lang="pl-PL" dirty="0" err="1"/>
              <a:t>foo</a:t>
            </a:r>
            <a:r>
              <a:rPr lang="pl-PL" dirty="0"/>
              <a:t>. Jeśli ktoś wie, to można napisać na czacie, a ja się w tym czasie napiję wody.</a:t>
            </a:r>
          </a:p>
          <a:p>
            <a:r>
              <a:rPr lang="pl-PL" dirty="0"/>
              <a:t>… - mogłem sobie przygotować jakiś żart na tą chwilę cisy.. Np. o ketchupie.. Ten co zawsze śmieszy...</a:t>
            </a:r>
          </a:p>
          <a:p>
            <a:r>
              <a:rPr lang="pl-PL" dirty="0"/>
              <a:t>Dobra, za moment zerknę czy ktoś dobrze odgadł, ale tam metoda liczy wystąpienia wyrazu w liście i następnie zwraca ile sztuk i jakiego wyrazu w mapie. Możemy przeanalizować. Przy okazji – warto zwrócić uwagę ile daje dobry </a:t>
            </a:r>
            <a:r>
              <a:rPr lang="pl-PL" dirty="0" err="1"/>
              <a:t>naming</a:t>
            </a:r>
            <a:r>
              <a:rPr lang="pl-PL" dirty="0"/>
              <a:t>.. To spróbujmy ją teraz napisać funkcyjnie w Kotlinie. Na początek, kilka najpopularniejszych funkcji w Kotlinie, które mogą nam się przydać.</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38</a:t>
            </a:fld>
            <a:endParaRPr lang="de-DE"/>
          </a:p>
        </p:txBody>
      </p:sp>
    </p:spTree>
    <p:extLst>
      <p:ext uri="{BB962C8B-B14F-4D97-AF65-F5344CB8AC3E}">
        <p14:creationId xmlns:p14="http://schemas.microsoft.com/office/powerpoint/2010/main" val="4059465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Lambdy, czyli funkcje anonimowe, czyste funkcje. Mają wejście, mają wyjście, wykonują operacje bez </a:t>
            </a:r>
            <a:r>
              <a:rPr lang="pl-PL"/>
              <a:t>skutków ubocznyc</a:t>
            </a:r>
            <a:endParaRPr lang="pl-PL" dirty="0"/>
          </a:p>
        </p:txBody>
      </p:sp>
      <p:sp>
        <p:nvSpPr>
          <p:cNvPr id="4" name="Foliennummernplatzhalter 3"/>
          <p:cNvSpPr>
            <a:spLocks noGrp="1"/>
          </p:cNvSpPr>
          <p:nvPr>
            <p:ph type="sldNum" sz="quarter" idx="10"/>
          </p:nvPr>
        </p:nvSpPr>
        <p:spPr/>
        <p:txBody>
          <a:bodyPr/>
          <a:lstStyle/>
          <a:p>
            <a:fld id="{A8D1544D-F39A-4F55-BC21-9BE909A9BACC}" type="slidenum">
              <a:rPr lang="de-DE" smtClean="0"/>
              <a:t>39</a:t>
            </a:fld>
            <a:endParaRPr lang="de-DE"/>
          </a:p>
        </p:txBody>
      </p:sp>
    </p:spTree>
    <p:extLst>
      <p:ext uri="{BB962C8B-B14F-4D97-AF65-F5344CB8AC3E}">
        <p14:creationId xmlns:p14="http://schemas.microsoft.com/office/powerpoint/2010/main" val="906639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4</a:t>
            </a:fld>
            <a:endParaRPr lang="de-DE"/>
          </a:p>
        </p:txBody>
      </p:sp>
    </p:spTree>
    <p:extLst>
      <p:ext uri="{BB962C8B-B14F-4D97-AF65-F5344CB8AC3E}">
        <p14:creationId xmlns:p14="http://schemas.microsoft.com/office/powerpoint/2010/main" val="41620137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Na początek proponuję sobie utworzyć zmienną z zadeklarowanym typem, to może być zwodnicze, ale jeśli chcemy się zamknąć w jednym wyrażeniu – tutaj nam się uda, to naprawdę może pomóc. Ale i zaszkodzić, to bardzo zależy.</a:t>
            </a:r>
          </a:p>
          <a:p>
            <a:r>
              <a:rPr lang="pl-PL" dirty="0"/>
              <a:t>Słówko kluczowe </a:t>
            </a:r>
            <a:r>
              <a:rPr lang="pl-PL" dirty="0" err="1"/>
              <a:t>it</a:t>
            </a:r>
            <a:r>
              <a:rPr lang="pl-PL" dirty="0"/>
              <a:t> – oznacza to, w </a:t>
            </a:r>
            <a:r>
              <a:rPr lang="pl-PL" dirty="0" err="1"/>
              <a:t>javie</a:t>
            </a:r>
            <a:r>
              <a:rPr lang="pl-PL" dirty="0"/>
              <a:t> musieliśmy sobie pisać nazwę zmiennej, pisać strzałkę i wtedy mogliśmy </a:t>
            </a:r>
            <a:r>
              <a:rPr lang="pl-PL" dirty="0" err="1"/>
              <a:t>kozystać</a:t>
            </a:r>
            <a:r>
              <a:rPr lang="pl-PL" dirty="0"/>
              <a:t> z funkcji. IT nam to całkowicie zastępuje. Innymi słowy, wykonaj </a:t>
            </a:r>
            <a:r>
              <a:rPr lang="pl-PL" dirty="0" err="1"/>
              <a:t>groupBy</a:t>
            </a:r>
            <a:r>
              <a:rPr lang="pl-PL" dirty="0"/>
              <a:t> po nazwie każdego elementu w liście. Na przykładzie, jeśli przekażę listę :</a:t>
            </a:r>
          </a:p>
          <a:p>
            <a:pPr defTabSz="1932451">
              <a:defRPr/>
            </a:pPr>
            <a:r>
              <a:rPr lang="pl-PL" sz="2500" dirty="0">
                <a:solidFill>
                  <a:schemeClr val="bg2">
                    <a:lumMod val="25000"/>
                  </a:schemeClr>
                </a:solidFill>
                <a:latin typeface="Helvetica" panose="020B0500000000000000" pitchFamily="34" charset="0"/>
              </a:rPr>
              <a:t>Kotlin, Kotlin, Kotlin, Java</a:t>
            </a:r>
            <a:endParaRPr lang="en-US" sz="2500" dirty="0">
              <a:solidFill>
                <a:schemeClr val="bg2">
                  <a:lumMod val="25000"/>
                </a:schemeClr>
              </a:solidFill>
              <a:latin typeface="Helvetica" panose="020B0500000000000000" pitchFamily="34" charset="0"/>
            </a:endParaRPr>
          </a:p>
          <a:p>
            <a:endParaRPr lang="pl-PL" dirty="0"/>
          </a:p>
          <a:p>
            <a:r>
              <a:rPr lang="pl-PL" dirty="0" err="1"/>
              <a:t>GroupBy</a:t>
            </a:r>
            <a:r>
              <a:rPr lang="pl-PL" dirty="0"/>
              <a:t> zwróci mapę:</a:t>
            </a:r>
          </a:p>
          <a:p>
            <a:r>
              <a:rPr lang="fi-FI" sz="2500" dirty="0">
                <a:solidFill>
                  <a:schemeClr val="bg2">
                    <a:lumMod val="25000"/>
                  </a:schemeClr>
                </a:solidFill>
                <a:latin typeface="Helvetica" panose="020B0500000000000000" pitchFamily="34" charset="0"/>
              </a:rPr>
              <a:t>Kotlin=[Kotlin, Kotlin, Kotlin]</a:t>
            </a:r>
          </a:p>
          <a:p>
            <a:r>
              <a:rPr lang="fi-FI" sz="2500" dirty="0">
                <a:solidFill>
                  <a:schemeClr val="bg2">
                    <a:lumMod val="25000"/>
                  </a:schemeClr>
                </a:solidFill>
                <a:latin typeface="Helvetica" panose="020B0500000000000000" pitchFamily="34" charset="0"/>
              </a:rPr>
              <a:t>Java=[Java]</a:t>
            </a:r>
            <a:endParaRPr lang="en-US" sz="2500" dirty="0">
              <a:solidFill>
                <a:schemeClr val="bg2">
                  <a:lumMod val="25000"/>
                </a:schemeClr>
              </a:solidFill>
              <a:latin typeface="Helvetica" panose="020B0500000000000000" pitchFamily="34" charset="0"/>
            </a:endParaRPr>
          </a:p>
          <a:p>
            <a:endParaRPr lang="pl-PL" dirty="0"/>
          </a:p>
          <a:p>
            <a:r>
              <a:rPr lang="pl-PL" dirty="0"/>
              <a:t>Stąd już całkiem blisko do tego czego nam potrzeba, wystarczy zamiast tej listy przypisać ilość obiektów w tej liście</a:t>
            </a:r>
          </a:p>
        </p:txBody>
      </p:sp>
      <p:sp>
        <p:nvSpPr>
          <p:cNvPr id="4" name="Foliennummernplatzhalter 3"/>
          <p:cNvSpPr>
            <a:spLocks noGrp="1"/>
          </p:cNvSpPr>
          <p:nvPr>
            <p:ph type="sldNum" sz="quarter" idx="10"/>
          </p:nvPr>
        </p:nvSpPr>
        <p:spPr/>
        <p:txBody>
          <a:bodyPr/>
          <a:lstStyle/>
          <a:p>
            <a:fld id="{A8D1544D-F39A-4F55-BC21-9BE909A9BACC}" type="slidenum">
              <a:rPr lang="de-DE" smtClean="0"/>
              <a:t>40</a:t>
            </a:fld>
            <a:endParaRPr lang="de-DE"/>
          </a:p>
        </p:txBody>
      </p:sp>
    </p:spTree>
    <p:extLst>
      <p:ext uri="{BB962C8B-B14F-4D97-AF65-F5344CB8AC3E}">
        <p14:creationId xmlns:p14="http://schemas.microsoft.com/office/powerpoint/2010/main" val="25239269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Aby to zrobić korzystamy z funkcji </a:t>
            </a:r>
            <a:r>
              <a:rPr lang="pl-PL" dirty="0" err="1"/>
              <a:t>mapValues</a:t>
            </a:r>
            <a:r>
              <a:rPr lang="pl-PL" dirty="0"/>
              <a:t>, która iteruje nam po tej mapie – czyli po wartościach </a:t>
            </a:r>
            <a:r>
              <a:rPr lang="pl-PL" dirty="0" err="1"/>
              <a:t>Map.Entry</a:t>
            </a:r>
            <a:r>
              <a:rPr lang="pl-PL" dirty="0"/>
              <a:t> i dla każdego klucza możemy przypisać nową wartość, którą jest </a:t>
            </a:r>
            <a:r>
              <a:rPr lang="pl-PL" dirty="0" err="1"/>
              <a:t>entry.value.count</a:t>
            </a:r>
            <a:r>
              <a:rPr lang="pl-PL" dirty="0"/>
              <a:t>() czyli po prostu ilość w danym wystąpieniu. Wygląda ładnie? To jeszcze finalny lift</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41</a:t>
            </a:fld>
            <a:endParaRPr lang="de-DE"/>
          </a:p>
        </p:txBody>
      </p:sp>
    </p:spTree>
    <p:extLst>
      <p:ext uri="{BB962C8B-B14F-4D97-AF65-F5344CB8AC3E}">
        <p14:creationId xmlns:p14="http://schemas.microsoft.com/office/powerpoint/2010/main" val="10700711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Wyrzućmy tego </a:t>
            </a:r>
            <a:r>
              <a:rPr lang="pl-PL" dirty="0" err="1"/>
              <a:t>println</a:t>
            </a:r>
            <a:r>
              <a:rPr lang="pl-PL" dirty="0"/>
              <a:t>, wyrzućmy zmienną, bo jeśli mamy tylko jedno wyrażenie, to możemy wyrzucić też nawiasy i oto jest, piękna, czyściutka funkcja. </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42</a:t>
            </a:fld>
            <a:endParaRPr lang="de-DE"/>
          </a:p>
        </p:txBody>
      </p:sp>
    </p:spTree>
    <p:extLst>
      <p:ext uri="{BB962C8B-B14F-4D97-AF65-F5344CB8AC3E}">
        <p14:creationId xmlns:p14="http://schemas.microsoft.com/office/powerpoint/2010/main" val="998273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A teraz zerknijmy na to co mieliśmy na początku.. I tak, wiem, że nawet w </a:t>
            </a:r>
            <a:r>
              <a:rPr lang="pl-PL" dirty="0" err="1"/>
              <a:t>javie</a:t>
            </a:r>
            <a:r>
              <a:rPr lang="pl-PL" dirty="0"/>
              <a:t> dałoby się to napisać lepiej korzystając z podobnych technik.. Ale mimo wszystko warto spojrzeć na samą różnicę między podejściem obiektowym a funkcyjnym. Przy czytaniu kodu obiektowego trzeba kilkukrotnie zmienić kontekst, zmapować sobie te zmienne w pamięci, połączyć je. Przy kodzie funkcyjnym – nie ma zmiennych, są tylko funkcje które przyjmują jakieś parametry. Tyle: czyściej, schludniej, ładniej.</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43</a:t>
            </a:fld>
            <a:endParaRPr lang="de-DE"/>
          </a:p>
        </p:txBody>
      </p:sp>
    </p:spTree>
    <p:extLst>
      <p:ext uri="{BB962C8B-B14F-4D97-AF65-F5344CB8AC3E}">
        <p14:creationId xmlns:p14="http://schemas.microsoft.com/office/powerpoint/2010/main" val="26355811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Tutaj warto powiedzieć jedną rzecz, że tak naprawdę dobór podejścia powinien być uzależniony od wielu elementów, taki jak cała już istniejąca architektura programu, czy doświadczenia pozostałych członków zespołu. Podejście obiektowe z wielu powodów jest najpopularniejsze i to w nim jest napisane najwięcej kodu, nie ma sensu zarzucać całego tego doświadczenia, ponieważ ostatnio zyskuje popularność podejście funkcyjne. Kotlin wspiera obydwa podejścia, a nawet pisze o sobie, że wspiera podejście obiektowe i zawiera </a:t>
            </a:r>
            <a:r>
              <a:rPr lang="pl-PL" dirty="0" err="1"/>
              <a:t>ficzery</a:t>
            </a:r>
            <a:r>
              <a:rPr lang="pl-PL" dirty="0"/>
              <a:t> funkcyjne. Jeśli kogoś funkcyjność interesuje bardziej, polecam bibliotekę Arrow do Kotlina, która daje nam kolejne możliwości. Zwłaszcza, że z własnego doświadczenia wiem, że takie podejście w świecie pełnym </a:t>
            </a:r>
            <a:r>
              <a:rPr lang="pl-PL" dirty="0" err="1"/>
              <a:t>crudów</a:t>
            </a:r>
            <a:r>
              <a:rPr lang="pl-PL" dirty="0"/>
              <a:t>, może być naprawdę odświeżającym odkryciem. Ale – pomimo to, w dalszym ciągu programie obiektowe z elementami funkcyjnymi – może – to najczęściej stosowane podejście.</a:t>
            </a:r>
          </a:p>
          <a:p>
            <a:endParaRPr lang="pl-PL" dirty="0"/>
          </a:p>
          <a:p>
            <a:r>
              <a:rPr lang="pl-PL" dirty="0"/>
              <a:t>A na </a:t>
            </a:r>
            <a:r>
              <a:rPr lang="pl-PL" dirty="0" err="1"/>
              <a:t>screenie</a:t>
            </a:r>
            <a:r>
              <a:rPr lang="pl-PL" dirty="0"/>
              <a:t> kod w Kotlinie który został wygenerowany automatycznie po konwersji przez środowisko z małymi poprawkami.</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44</a:t>
            </a:fld>
            <a:endParaRPr lang="de-DE"/>
          </a:p>
        </p:txBody>
      </p:sp>
    </p:spTree>
    <p:extLst>
      <p:ext uri="{BB962C8B-B14F-4D97-AF65-F5344CB8AC3E}">
        <p14:creationId xmlns:p14="http://schemas.microsoft.com/office/powerpoint/2010/main" val="18368911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pPr defTabSz="1932451">
              <a:defRPr/>
            </a:pPr>
            <a:r>
              <a:rPr lang="pl-PL" sz="2500" dirty="0"/>
              <a:t>Czyli </a:t>
            </a:r>
            <a:r>
              <a:rPr lang="pl-PL" sz="2500" dirty="0" err="1"/>
              <a:t>Higher</a:t>
            </a:r>
            <a:r>
              <a:rPr lang="pl-PL" sz="2500" dirty="0"/>
              <a:t>-order </a:t>
            </a:r>
            <a:r>
              <a:rPr lang="pl-PL" sz="2500" dirty="0" err="1"/>
              <a:t>functions</a:t>
            </a:r>
            <a:r>
              <a:rPr lang="pl-PL" sz="2500" dirty="0"/>
              <a:t> w Kotlinie, funkcje wyższego rzędu. Jak pewnie zauważyliście, po każdym wywołaniu tutaj otwieramy nawiasy i można przekazać tam jakieś parametry, tylko, że to nie są zwykłe parametry jak </a:t>
            </a:r>
            <a:r>
              <a:rPr lang="pl-PL" sz="2500" dirty="0" err="1"/>
              <a:t>Int</a:t>
            </a:r>
            <a:r>
              <a:rPr lang="pl-PL" sz="2500" dirty="0"/>
              <a:t>, tylko tak naprawdę przekazujemy funkcje. I to są właśnie funkcje wyższego rzędu. Napiszmy sobie własną.</a:t>
            </a:r>
          </a:p>
        </p:txBody>
      </p:sp>
      <p:sp>
        <p:nvSpPr>
          <p:cNvPr id="4" name="Foliennummernplatzhalter 3"/>
          <p:cNvSpPr>
            <a:spLocks noGrp="1"/>
          </p:cNvSpPr>
          <p:nvPr>
            <p:ph type="sldNum" sz="quarter" idx="10"/>
          </p:nvPr>
        </p:nvSpPr>
        <p:spPr/>
        <p:txBody>
          <a:bodyPr/>
          <a:lstStyle/>
          <a:p>
            <a:fld id="{A8D1544D-F39A-4F55-BC21-9BE909A9BACC}" type="slidenum">
              <a:rPr lang="de-DE" smtClean="0"/>
              <a:t>45</a:t>
            </a:fld>
            <a:endParaRPr lang="de-DE"/>
          </a:p>
        </p:txBody>
      </p:sp>
    </p:spTree>
    <p:extLst>
      <p:ext uri="{BB962C8B-B14F-4D97-AF65-F5344CB8AC3E}">
        <p14:creationId xmlns:p14="http://schemas.microsoft.com/office/powerpoint/2010/main" val="12586673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Na początek, niech to będzie od razu </a:t>
            </a:r>
            <a:r>
              <a:rPr lang="pl-PL" dirty="0" err="1"/>
              <a:t>extension-function</a:t>
            </a:r>
            <a:r>
              <a:rPr lang="pl-PL" dirty="0"/>
              <a:t>, czyli niech rozszerza interfejs </a:t>
            </a:r>
            <a:r>
              <a:rPr lang="pl-PL" dirty="0" err="1"/>
              <a:t>iterable</a:t>
            </a:r>
            <a:r>
              <a:rPr lang="pl-PL" dirty="0"/>
              <a:t>, żebyśmy mogli stosować ją z dowolnymi </a:t>
            </a:r>
            <a:r>
              <a:rPr lang="pl-PL" dirty="0" err="1"/>
              <a:t>iterowalnymi</a:t>
            </a:r>
            <a:r>
              <a:rPr lang="pl-PL" dirty="0"/>
              <a:t>. Typ ustalmy sobie na String, nie ma w naszym przykładzie sensu dodawać. Nazwa tej funkcji to „</a:t>
            </a:r>
            <a:r>
              <a:rPr lang="pl-PL" dirty="0" err="1"/>
              <a:t>filterOnCondition</a:t>
            </a:r>
            <a:r>
              <a:rPr lang="pl-PL" dirty="0"/>
              <a:t>”, ale najciekawsze dzieje się w nawiasach, przyjmujemy parametr conditio który operuje na Stringu, a zwraca </a:t>
            </a:r>
            <a:r>
              <a:rPr lang="pl-PL" dirty="0" err="1"/>
              <a:t>Boolean</a:t>
            </a:r>
            <a:r>
              <a:rPr lang="pl-PL" dirty="0"/>
              <a:t>. Cała nasza funkcja niech zwraca </a:t>
            </a:r>
            <a:r>
              <a:rPr lang="pl-PL" dirty="0" err="1"/>
              <a:t>ArrayListę</a:t>
            </a:r>
            <a:r>
              <a:rPr lang="pl-PL" dirty="0"/>
              <a:t>.</a:t>
            </a:r>
          </a:p>
          <a:p>
            <a:r>
              <a:rPr lang="pl-PL" dirty="0"/>
              <a:t>Dalej tworzymy sobie tablicę napisów, a następnie iterujemy po </a:t>
            </a:r>
            <a:r>
              <a:rPr lang="pl-PL" dirty="0" err="1"/>
              <a:t>this</a:t>
            </a:r>
            <a:r>
              <a:rPr lang="pl-PL" dirty="0"/>
              <a:t>. </a:t>
            </a:r>
            <a:r>
              <a:rPr lang="pl-PL" dirty="0" err="1"/>
              <a:t>This</a:t>
            </a:r>
            <a:r>
              <a:rPr lang="pl-PL" dirty="0"/>
              <a:t> jest w tym przypadku obiektem na którym wywołujemy funkcję, czyli będzie to lista dla której wywołamy tą metodę. </a:t>
            </a:r>
          </a:p>
          <a:p>
            <a:r>
              <a:rPr lang="pl-PL" dirty="0"/>
              <a:t>Magia dzieje się </a:t>
            </a:r>
            <a:r>
              <a:rPr lang="pl-PL" dirty="0" err="1"/>
              <a:t>if</a:t>
            </a:r>
            <a:r>
              <a:rPr lang="pl-PL" dirty="0"/>
              <a:t> conditio, czyli to w tym </a:t>
            </a:r>
            <a:r>
              <a:rPr lang="pl-PL" dirty="0" err="1"/>
              <a:t>ifie</a:t>
            </a:r>
            <a:r>
              <a:rPr lang="pl-PL" dirty="0"/>
              <a:t> wywołuje się funkcja, którą przekazaliśmy jako parametr. Przy każdej iteracji pętli ona jest tam podstawiana. Jak by nad tym pomyśleć, to daje nam naprawdę sporo możliwości, zwłaszcza, że funkcji można przekazać kilka, tak jak przekazuje się kilka parametrów. Jeśli warunek jest prawdziwy wtedy dodaj element. A na końcu zwróć całość.</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46</a:t>
            </a:fld>
            <a:endParaRPr lang="de-DE"/>
          </a:p>
        </p:txBody>
      </p:sp>
    </p:spTree>
    <p:extLst>
      <p:ext uri="{BB962C8B-B14F-4D97-AF65-F5344CB8AC3E}">
        <p14:creationId xmlns:p14="http://schemas.microsoft.com/office/powerpoint/2010/main" val="25921561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Powyższy </a:t>
            </a:r>
            <a:r>
              <a:rPr lang="pl-PL" dirty="0" err="1"/>
              <a:t>kodzik</a:t>
            </a:r>
            <a:r>
              <a:rPr lang="pl-PL" dirty="0"/>
              <a:t> daje nam takie odpowiedzi.</a:t>
            </a:r>
          </a:p>
          <a:p>
            <a:r>
              <a:rPr lang="pl-PL" dirty="0"/>
              <a:t>Najpierw definiujemy sobie listę, w Kotlinie to proste.</a:t>
            </a:r>
          </a:p>
          <a:p>
            <a:r>
              <a:rPr lang="pl-PL" dirty="0"/>
              <a:t>Dalej </a:t>
            </a:r>
            <a:r>
              <a:rPr lang="pl-PL" dirty="0" err="1"/>
              <a:t>JavaStringCounter</a:t>
            </a:r>
            <a:r>
              <a:rPr lang="pl-PL" dirty="0"/>
              <a:t>, czyli ta tajemnicza metoda gdzie do zgadnięcia było przeznaczenie.</a:t>
            </a:r>
          </a:p>
          <a:p>
            <a:r>
              <a:rPr lang="pl-PL" dirty="0"/>
              <a:t>Poniżej automatycznie generowana </a:t>
            </a:r>
            <a:r>
              <a:rPr lang="pl-PL" dirty="0" err="1"/>
              <a:t>konwerjsa</a:t>
            </a:r>
            <a:r>
              <a:rPr lang="pl-PL" dirty="0"/>
              <a:t> kodu </a:t>
            </a:r>
            <a:r>
              <a:rPr lang="pl-PL" dirty="0" err="1"/>
              <a:t>Kotlinowego</a:t>
            </a:r>
            <a:r>
              <a:rPr lang="pl-PL" dirty="0"/>
              <a:t>.</a:t>
            </a:r>
          </a:p>
          <a:p>
            <a:r>
              <a:rPr lang="pl-PL" dirty="0"/>
              <a:t>Co ciekawe – kod </a:t>
            </a:r>
            <a:r>
              <a:rPr lang="pl-PL" dirty="0" err="1"/>
              <a:t>Kotlinowy</a:t>
            </a:r>
            <a:r>
              <a:rPr lang="pl-PL" dirty="0"/>
              <a:t> uporządkował Kotlina wyżej, a kod </a:t>
            </a:r>
            <a:r>
              <a:rPr lang="pl-PL" dirty="0" err="1"/>
              <a:t>Javowy</a:t>
            </a:r>
            <a:r>
              <a:rPr lang="pl-PL" dirty="0"/>
              <a:t> Javę wyżej.. Fajnie to wygląda, ale to wina tego, że nie używałem dokładnie odpowiadających sobie typów list.</a:t>
            </a:r>
          </a:p>
          <a:p>
            <a:r>
              <a:rPr lang="pl-PL" dirty="0" err="1"/>
              <a:t>Następniej</a:t>
            </a:r>
            <a:r>
              <a:rPr lang="pl-PL" dirty="0"/>
              <a:t> jest </a:t>
            </a:r>
            <a:r>
              <a:rPr lang="pl-PL" dirty="0" err="1"/>
              <a:t>countString</a:t>
            </a:r>
            <a:r>
              <a:rPr lang="pl-PL" dirty="0"/>
              <a:t>, czyli nasza </a:t>
            </a:r>
            <a:r>
              <a:rPr lang="pl-PL" dirty="0" err="1"/>
              <a:t>pure</a:t>
            </a:r>
            <a:r>
              <a:rPr lang="pl-PL" dirty="0"/>
              <a:t> </a:t>
            </a:r>
            <a:r>
              <a:rPr lang="pl-PL" dirty="0" err="1"/>
              <a:t>funcitons</a:t>
            </a:r>
            <a:r>
              <a:rPr lang="pl-PL" dirty="0"/>
              <a:t>.</a:t>
            </a:r>
          </a:p>
          <a:p>
            <a:r>
              <a:rPr lang="pl-PL" dirty="0"/>
              <a:t>A na końcu funkcja wyższego rzędu, czyli nasza funkcja przyjmująca funkcję, która wypisuje wszystkie elementy, chyba, że ten elementy posiadają a.</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47</a:t>
            </a:fld>
            <a:endParaRPr lang="de-DE"/>
          </a:p>
        </p:txBody>
      </p:sp>
    </p:spTree>
    <p:extLst>
      <p:ext uri="{BB962C8B-B14F-4D97-AF65-F5344CB8AC3E}">
        <p14:creationId xmlns:p14="http://schemas.microsoft.com/office/powerpoint/2010/main" val="25609517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Prezentacja się podobała, to było dobre 40 minut?</a:t>
            </a:r>
          </a:p>
          <a:p>
            <a:r>
              <a:rPr lang="pl-PL" dirty="0"/>
              <a:t>Materiały są na </a:t>
            </a:r>
            <a:r>
              <a:rPr lang="pl-PL" dirty="0" err="1"/>
              <a:t>Githubie</a:t>
            </a:r>
            <a:r>
              <a:rPr lang="pl-PL" dirty="0"/>
              <a:t>, czyli kod z dzisiaj, żeby samemu to sobie uruchomić, do tego prezentacja.</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48</a:t>
            </a:fld>
            <a:endParaRPr lang="de-DE"/>
          </a:p>
        </p:txBody>
      </p:sp>
    </p:spTree>
    <p:extLst>
      <p:ext uri="{BB962C8B-B14F-4D97-AF65-F5344CB8AC3E}">
        <p14:creationId xmlns:p14="http://schemas.microsoft.com/office/powerpoint/2010/main" val="847601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5</a:t>
            </a:fld>
            <a:endParaRPr lang="de-DE"/>
          </a:p>
        </p:txBody>
      </p:sp>
    </p:spTree>
    <p:extLst>
      <p:ext uri="{BB962C8B-B14F-4D97-AF65-F5344CB8AC3E}">
        <p14:creationId xmlns:p14="http://schemas.microsoft.com/office/powerpoint/2010/main" val="1373954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a:t>Według </a:t>
            </a:r>
            <a:r>
              <a:rPr lang="pl-PL" err="1"/>
              <a:t>Github</a:t>
            </a:r>
            <a:r>
              <a:rPr lang="pl-PL"/>
              <a:t>, ten język bardzo szybko się rozwija. A do tego sam jest </a:t>
            </a:r>
            <a:r>
              <a:rPr lang="pl-PL" err="1"/>
              <a:t>opensource</a:t>
            </a:r>
            <a:r>
              <a:rPr lang="pl-PL"/>
              <a:t>.</a:t>
            </a:r>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6</a:t>
            </a:fld>
            <a:endParaRPr lang="de-DE"/>
          </a:p>
        </p:txBody>
      </p:sp>
    </p:spTree>
    <p:extLst>
      <p:ext uri="{BB962C8B-B14F-4D97-AF65-F5344CB8AC3E}">
        <p14:creationId xmlns:p14="http://schemas.microsoft.com/office/powerpoint/2010/main" val="4246274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a:t>Jak myślicie, kto ma więcej pojęcia o tworzeniu języka którego powinni używać programiści do rozwiązywania problemów? Programiści (dobrzy programiści), czy naukowcy. Nie dyskredytuję żadnego z podejść, po prostu twórcy Kotlina starali się go uczynić go „pragmatycznym”, o czym sami mówią. Chcieli stworzyć język w którym można dowozić i który podoba się programistom.</a:t>
            </a:r>
            <a:endParaRPr lang="de-DE"/>
          </a:p>
        </p:txBody>
      </p:sp>
      <p:sp>
        <p:nvSpPr>
          <p:cNvPr id="4" name="Foliennummernplatzhalter 3"/>
          <p:cNvSpPr>
            <a:spLocks noGrp="1"/>
          </p:cNvSpPr>
          <p:nvPr>
            <p:ph type="sldNum" sz="quarter" idx="10"/>
          </p:nvPr>
        </p:nvSpPr>
        <p:spPr/>
        <p:txBody>
          <a:bodyPr/>
          <a:lstStyle/>
          <a:p>
            <a:fld id="{A8D1544D-F39A-4F55-BC21-9BE909A9BACC}" type="slidenum">
              <a:rPr lang="de-DE" smtClean="0"/>
              <a:t>7</a:t>
            </a:fld>
            <a:endParaRPr lang="de-DE"/>
          </a:p>
        </p:txBody>
      </p:sp>
    </p:spTree>
    <p:extLst>
      <p:ext uri="{BB962C8B-B14F-4D97-AF65-F5344CB8AC3E}">
        <p14:creationId xmlns:p14="http://schemas.microsoft.com/office/powerpoint/2010/main" val="3146444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No właśnie czy udało im się stworzyć język w którym można dowozić i który podoba się programistom, zdecydowanie tak! Pierwszy raz ujęty w ankiecie, a zyskuje 75%, innymi słowy, jeśli poznasz Kotlina – nie będziesz chciał używać niczego innego.</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8</a:t>
            </a:fld>
            <a:endParaRPr lang="de-DE"/>
          </a:p>
        </p:txBody>
      </p:sp>
    </p:spTree>
    <p:extLst>
      <p:ext uri="{BB962C8B-B14F-4D97-AF65-F5344CB8AC3E}">
        <p14:creationId xmlns:p14="http://schemas.microsoft.com/office/powerpoint/2010/main" val="3141945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77875" y="1200150"/>
            <a:ext cx="5759450" cy="3240088"/>
          </a:xfrm>
        </p:spPr>
      </p:sp>
      <p:sp>
        <p:nvSpPr>
          <p:cNvPr id="3" name="Notizenplatzhalter 2"/>
          <p:cNvSpPr>
            <a:spLocks noGrp="1"/>
          </p:cNvSpPr>
          <p:nvPr>
            <p:ph type="body" idx="1"/>
          </p:nvPr>
        </p:nvSpPr>
        <p:spPr/>
        <p:txBody>
          <a:bodyPr/>
          <a:lstStyle/>
          <a:p>
            <a:r>
              <a:rPr lang="pl-PL" dirty="0"/>
              <a:t>Idealnie pasuje do tego z czego korzystasz, oczywiście ten punkt dotyczy byłych </a:t>
            </a:r>
            <a:r>
              <a:rPr lang="pl-PL" dirty="0" err="1"/>
              <a:t>java</a:t>
            </a:r>
            <a:r>
              <a:rPr lang="pl-PL" dirty="0"/>
              <a:t> / Android developerów. </a:t>
            </a:r>
            <a:endParaRPr lang="de-DE" dirty="0"/>
          </a:p>
        </p:txBody>
      </p:sp>
      <p:sp>
        <p:nvSpPr>
          <p:cNvPr id="4" name="Foliennummernplatzhalter 3"/>
          <p:cNvSpPr>
            <a:spLocks noGrp="1"/>
          </p:cNvSpPr>
          <p:nvPr>
            <p:ph type="sldNum" sz="quarter" idx="10"/>
          </p:nvPr>
        </p:nvSpPr>
        <p:spPr/>
        <p:txBody>
          <a:bodyPr/>
          <a:lstStyle/>
          <a:p>
            <a:fld id="{A8D1544D-F39A-4F55-BC21-9BE909A9BACC}" type="slidenum">
              <a:rPr lang="de-DE" smtClean="0"/>
              <a:t>9</a:t>
            </a:fld>
            <a:endParaRPr lang="de-DE"/>
          </a:p>
        </p:txBody>
      </p:sp>
    </p:spTree>
    <p:extLst>
      <p:ext uri="{BB962C8B-B14F-4D97-AF65-F5344CB8AC3E}">
        <p14:creationId xmlns:p14="http://schemas.microsoft.com/office/powerpoint/2010/main" val="413388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3047206" y="2244726"/>
            <a:ext cx="18283238" cy="4775200"/>
          </a:xfrm>
        </p:spPr>
        <p:txBody>
          <a:bodyPr anchor="b"/>
          <a:lstStyle>
            <a:lvl1pPr algn="ctr">
              <a:defRPr sz="11997"/>
            </a:lvl1pPr>
          </a:lstStyle>
          <a:p>
            <a:r>
              <a:rPr lang="de-DE"/>
              <a:t>Titelmasterformat durch Klicken bearbeiten</a:t>
            </a:r>
            <a:endParaRPr lang="en-US"/>
          </a:p>
        </p:txBody>
      </p:sp>
      <p:sp>
        <p:nvSpPr>
          <p:cNvPr id="3" name="Subtitle 2"/>
          <p:cNvSpPr>
            <a:spLocks noGrp="1"/>
          </p:cNvSpPr>
          <p:nvPr>
            <p:ph type="subTitle" idx="1"/>
          </p:nvPr>
        </p:nvSpPr>
        <p:spPr>
          <a:xfrm>
            <a:off x="3047206" y="7204076"/>
            <a:ext cx="18283238" cy="3311524"/>
          </a:xfrm>
        </p:spPr>
        <p:txBody>
          <a:bodyPr/>
          <a:lstStyle>
            <a:lvl1pPr marL="0" indent="0" algn="ctr">
              <a:buNone/>
              <a:defRPr sz="4799"/>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de-DE"/>
              <a:t>Formatvorlage des Untertitelmasters durch Klicken bearbeiten</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148832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Vertical Text Placehold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941889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5256" y="730250"/>
            <a:ext cx="5256431" cy="11623676"/>
          </a:xfrm>
        </p:spPr>
        <p:txBody>
          <a:bodyPr vert="eaVert"/>
          <a:lstStyle/>
          <a:p>
            <a:r>
              <a:rPr lang="de-DE"/>
              <a:t>Titelmasterformat durch Klicken bearbeiten</a:t>
            </a:r>
            <a:endParaRPr lang="en-US"/>
          </a:p>
        </p:txBody>
      </p:sp>
      <p:sp>
        <p:nvSpPr>
          <p:cNvPr id="3" name="Vertical Text Placeholder 2"/>
          <p:cNvSpPr>
            <a:spLocks noGrp="1"/>
          </p:cNvSpPr>
          <p:nvPr>
            <p:ph type="body" orient="vert" idx="1"/>
          </p:nvPr>
        </p:nvSpPr>
        <p:spPr>
          <a:xfrm>
            <a:off x="1675963" y="730250"/>
            <a:ext cx="15464572" cy="11623676"/>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623465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mpt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49523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C764DE79-268F-4C1A-8933-263129D2AF90}" type="datetimeFigureOut">
              <a:rPr lang="en-US" smtClean="0"/>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1684659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663267" y="3419477"/>
            <a:ext cx="21025723" cy="5705474"/>
          </a:xfrm>
        </p:spPr>
        <p:txBody>
          <a:bodyPr anchor="b"/>
          <a:lstStyle>
            <a:lvl1pPr>
              <a:defRPr sz="11997"/>
            </a:lvl1pPr>
          </a:lstStyle>
          <a:p>
            <a:r>
              <a:rPr lang="de-DE"/>
              <a:t>Titelmasterformat durch Klicken bearbeiten</a:t>
            </a:r>
            <a:endParaRPr lang="en-US"/>
          </a:p>
        </p:txBody>
      </p:sp>
      <p:sp>
        <p:nvSpPr>
          <p:cNvPr id="3" name="Text Placeholder 2"/>
          <p:cNvSpPr>
            <a:spLocks noGrp="1"/>
          </p:cNvSpPr>
          <p:nvPr>
            <p:ph type="body" idx="1"/>
          </p:nvPr>
        </p:nvSpPr>
        <p:spPr>
          <a:xfrm>
            <a:off x="1663267" y="9178927"/>
            <a:ext cx="21025723" cy="3000374"/>
          </a:xfrm>
        </p:spPr>
        <p:txBody>
          <a:bodyPr/>
          <a:lstStyle>
            <a:lvl1pPr marL="0" indent="0">
              <a:buNone/>
              <a:defRPr sz="4799">
                <a:solidFill>
                  <a:schemeClr val="tx1">
                    <a:tint val="75000"/>
                  </a:schemeClr>
                </a:solidFill>
              </a:defRPr>
            </a:lvl1pPr>
            <a:lvl2pPr marL="914171" indent="0">
              <a:buNone/>
              <a:defRPr sz="3999">
                <a:solidFill>
                  <a:schemeClr val="tx1">
                    <a:tint val="75000"/>
                  </a:schemeClr>
                </a:solidFill>
              </a:defRPr>
            </a:lvl2pPr>
            <a:lvl3pPr marL="1828343" indent="0">
              <a:buNone/>
              <a:defRPr sz="3599">
                <a:solidFill>
                  <a:schemeClr val="tx1">
                    <a:tint val="75000"/>
                  </a:schemeClr>
                </a:solidFill>
              </a:defRPr>
            </a:lvl3pPr>
            <a:lvl4pPr marL="2742514" indent="0">
              <a:buNone/>
              <a:defRPr sz="3199">
                <a:solidFill>
                  <a:schemeClr val="tx1">
                    <a:tint val="75000"/>
                  </a:schemeClr>
                </a:solidFill>
              </a:defRPr>
            </a:lvl4pPr>
            <a:lvl5pPr marL="3656686" indent="0">
              <a:buNone/>
              <a:defRPr sz="3199">
                <a:solidFill>
                  <a:schemeClr val="tx1">
                    <a:tint val="75000"/>
                  </a:schemeClr>
                </a:solidFill>
              </a:defRPr>
            </a:lvl5pPr>
            <a:lvl6pPr marL="4570857" indent="0">
              <a:buNone/>
              <a:defRPr sz="3199">
                <a:solidFill>
                  <a:schemeClr val="tx1">
                    <a:tint val="75000"/>
                  </a:schemeClr>
                </a:solidFill>
              </a:defRPr>
            </a:lvl6pPr>
            <a:lvl7pPr marL="5485028" indent="0">
              <a:buNone/>
              <a:defRPr sz="3199">
                <a:solidFill>
                  <a:schemeClr val="tx1">
                    <a:tint val="75000"/>
                  </a:schemeClr>
                </a:solidFill>
              </a:defRPr>
            </a:lvl7pPr>
            <a:lvl8pPr marL="6399200" indent="0">
              <a:buNone/>
              <a:defRPr sz="3199">
                <a:solidFill>
                  <a:schemeClr val="tx1">
                    <a:tint val="75000"/>
                  </a:schemeClr>
                </a:solidFill>
              </a:defRPr>
            </a:lvl8pPr>
            <a:lvl9pPr marL="7313371" indent="0">
              <a:buNone/>
              <a:defRPr sz="3199">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p:txBody>
          <a:bodyPr/>
          <a:lstStyle/>
          <a:p>
            <a:fld id="{C764DE79-268F-4C1A-8933-263129D2AF90}" type="datetimeFigureOut">
              <a:rPr lang="en-US" smtClean="0"/>
              <a:t>3/25/2019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6846217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Content Placeholder 2"/>
          <p:cNvSpPr>
            <a:spLocks noGrp="1"/>
          </p:cNvSpPr>
          <p:nvPr>
            <p:ph sz="half" idx="1"/>
          </p:nvPr>
        </p:nvSpPr>
        <p:spPr>
          <a:xfrm>
            <a:off x="1675964" y="3651250"/>
            <a:ext cx="10360501" cy="8702676"/>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Content Placeholder 3"/>
          <p:cNvSpPr>
            <a:spLocks noGrp="1"/>
          </p:cNvSpPr>
          <p:nvPr>
            <p:ph sz="half" idx="2"/>
          </p:nvPr>
        </p:nvSpPr>
        <p:spPr>
          <a:xfrm>
            <a:off x="12341185" y="3651250"/>
            <a:ext cx="10360501" cy="8702676"/>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e Placeholder 4"/>
          <p:cNvSpPr>
            <a:spLocks noGrp="1"/>
          </p:cNvSpPr>
          <p:nvPr>
            <p:ph type="dt" sz="half" idx="10"/>
          </p:nvPr>
        </p:nvSpPr>
        <p:spPr/>
        <p:txBody>
          <a:bodyPr/>
          <a:lstStyle/>
          <a:p>
            <a:fld id="{C764DE79-268F-4C1A-8933-263129D2AF90}" type="datetimeFigureOut">
              <a:rPr lang="en-US" smtClean="0"/>
              <a:t>3/25/2019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837068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679139" y="730251"/>
            <a:ext cx="21025723" cy="2651126"/>
          </a:xfrm>
        </p:spPr>
        <p:txBody>
          <a:bodyPr/>
          <a:lstStyle/>
          <a:p>
            <a:r>
              <a:rPr lang="de-DE"/>
              <a:t>Titelmasterformat durch Klicken bearbeiten</a:t>
            </a:r>
            <a:endParaRPr lang="en-US"/>
          </a:p>
        </p:txBody>
      </p:sp>
      <p:sp>
        <p:nvSpPr>
          <p:cNvPr id="3" name="Text Placeholder 2"/>
          <p:cNvSpPr>
            <a:spLocks noGrp="1"/>
          </p:cNvSpPr>
          <p:nvPr>
            <p:ph type="body" idx="1"/>
          </p:nvPr>
        </p:nvSpPr>
        <p:spPr>
          <a:xfrm>
            <a:off x="1679139" y="3362326"/>
            <a:ext cx="10312888"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de-DE"/>
              <a:t>Formatvorlagen des Textmasters bearbeiten</a:t>
            </a:r>
          </a:p>
        </p:txBody>
      </p:sp>
      <p:sp>
        <p:nvSpPr>
          <p:cNvPr id="4" name="Content Placeholder 3"/>
          <p:cNvSpPr>
            <a:spLocks noGrp="1"/>
          </p:cNvSpPr>
          <p:nvPr>
            <p:ph sz="half" idx="2"/>
          </p:nvPr>
        </p:nvSpPr>
        <p:spPr>
          <a:xfrm>
            <a:off x="1679139" y="5010150"/>
            <a:ext cx="10312888" cy="7369176"/>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 Placeholder 4"/>
          <p:cNvSpPr>
            <a:spLocks noGrp="1"/>
          </p:cNvSpPr>
          <p:nvPr>
            <p:ph type="body" sz="quarter" idx="3"/>
          </p:nvPr>
        </p:nvSpPr>
        <p:spPr>
          <a:xfrm>
            <a:off x="12341186" y="3362326"/>
            <a:ext cx="10363676"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de-DE"/>
              <a:t>Formatvorlagen des Textmasters bearbeiten</a:t>
            </a:r>
          </a:p>
        </p:txBody>
      </p:sp>
      <p:sp>
        <p:nvSpPr>
          <p:cNvPr id="6" name="Content Placeholder 5"/>
          <p:cNvSpPr>
            <a:spLocks noGrp="1"/>
          </p:cNvSpPr>
          <p:nvPr>
            <p:ph sz="quarter" idx="4"/>
          </p:nvPr>
        </p:nvSpPr>
        <p:spPr>
          <a:xfrm>
            <a:off x="12341186" y="5010150"/>
            <a:ext cx="10363676" cy="7369176"/>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e Placeholder 6"/>
          <p:cNvSpPr>
            <a:spLocks noGrp="1"/>
          </p:cNvSpPr>
          <p:nvPr>
            <p:ph type="dt" sz="half" idx="10"/>
          </p:nvPr>
        </p:nvSpPr>
        <p:spPr/>
        <p:txBody>
          <a:bodyPr/>
          <a:lstStyle/>
          <a:p>
            <a:fld id="{C764DE79-268F-4C1A-8933-263129D2AF90}" type="datetimeFigureOut">
              <a:rPr lang="en-US" smtClean="0"/>
              <a:t>3/25/2019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447277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a:p>
        </p:txBody>
      </p:sp>
      <p:sp>
        <p:nvSpPr>
          <p:cNvPr id="3" name="Date Placeholder 2"/>
          <p:cNvSpPr>
            <a:spLocks noGrp="1"/>
          </p:cNvSpPr>
          <p:nvPr>
            <p:ph type="dt" sz="half" idx="10"/>
          </p:nvPr>
        </p:nvSpPr>
        <p:spPr/>
        <p:txBody>
          <a:bodyPr/>
          <a:lstStyle/>
          <a:p>
            <a:fld id="{C764DE79-268F-4C1A-8933-263129D2AF90}" type="datetimeFigureOut">
              <a:rPr lang="en-US" smtClean="0"/>
              <a:t>3/25/2019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3804124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3/25/2019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2218195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679140" y="914400"/>
            <a:ext cx="7862426" cy="3200400"/>
          </a:xfrm>
        </p:spPr>
        <p:txBody>
          <a:bodyPr anchor="b"/>
          <a:lstStyle>
            <a:lvl1pPr>
              <a:defRPr sz="6398"/>
            </a:lvl1pPr>
          </a:lstStyle>
          <a:p>
            <a:r>
              <a:rPr lang="de-DE"/>
              <a:t>Titelmasterformat durch Klicken bearbeiten</a:t>
            </a:r>
            <a:endParaRPr lang="en-US"/>
          </a:p>
        </p:txBody>
      </p:sp>
      <p:sp>
        <p:nvSpPr>
          <p:cNvPr id="3" name="Content Placeholder 2"/>
          <p:cNvSpPr>
            <a:spLocks noGrp="1"/>
          </p:cNvSpPr>
          <p:nvPr>
            <p:ph idx="1"/>
          </p:nvPr>
        </p:nvSpPr>
        <p:spPr>
          <a:xfrm>
            <a:off x="10363677" y="1974851"/>
            <a:ext cx="12341185" cy="9747250"/>
          </a:xfrm>
        </p:spPr>
        <p:txBody>
          <a:bodyPr/>
          <a:lstStyle>
            <a:lvl1pPr>
              <a:defRPr sz="6398"/>
            </a:lvl1pPr>
            <a:lvl2pPr>
              <a:defRPr sz="5599"/>
            </a:lvl2pPr>
            <a:lvl3pPr>
              <a:defRPr sz="4799"/>
            </a:lvl3pPr>
            <a:lvl4pPr>
              <a:defRPr sz="3999"/>
            </a:lvl4pPr>
            <a:lvl5pPr>
              <a:defRPr sz="3999"/>
            </a:lvl5pPr>
            <a:lvl6pPr>
              <a:defRPr sz="3999"/>
            </a:lvl6pPr>
            <a:lvl7pPr>
              <a:defRPr sz="3999"/>
            </a:lvl7pPr>
            <a:lvl8pPr>
              <a:defRPr sz="3999"/>
            </a:lvl8pPr>
            <a:lvl9pPr>
              <a:defRPr sz="3999"/>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 Placeholder 3"/>
          <p:cNvSpPr>
            <a:spLocks noGrp="1"/>
          </p:cNvSpPr>
          <p:nvPr>
            <p:ph type="body" sz="half" idx="2"/>
          </p:nvPr>
        </p:nvSpPr>
        <p:spPr>
          <a:xfrm>
            <a:off x="1679140" y="4114800"/>
            <a:ext cx="7862426"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C764DE79-268F-4C1A-8933-263129D2AF90}" type="datetimeFigureOut">
              <a:rPr lang="en-US" smtClean="0"/>
              <a:t>3/25/2019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798210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1679140" y="914400"/>
            <a:ext cx="7862426" cy="3200400"/>
          </a:xfrm>
        </p:spPr>
        <p:txBody>
          <a:bodyPr anchor="b"/>
          <a:lstStyle>
            <a:lvl1pPr>
              <a:defRPr sz="6398"/>
            </a:lvl1pPr>
          </a:lstStyle>
          <a:p>
            <a:r>
              <a:rPr lang="de-DE"/>
              <a:t>Titelmasterformat durch Klicken bearbeiten</a:t>
            </a:r>
            <a:endParaRPr lang="en-US"/>
          </a:p>
        </p:txBody>
      </p:sp>
      <p:sp>
        <p:nvSpPr>
          <p:cNvPr id="3" name="Picture Placeholder 2"/>
          <p:cNvSpPr>
            <a:spLocks noGrp="1" noChangeAspect="1"/>
          </p:cNvSpPr>
          <p:nvPr>
            <p:ph type="pic" idx="1"/>
          </p:nvPr>
        </p:nvSpPr>
        <p:spPr>
          <a:xfrm>
            <a:off x="10363677" y="1974851"/>
            <a:ext cx="12341185" cy="9747250"/>
          </a:xfrm>
        </p:spPr>
        <p:txBody>
          <a:bodyPr anchor="t"/>
          <a:lstStyle>
            <a:lvl1pPr marL="0" indent="0">
              <a:buNone/>
              <a:defRPr sz="6398"/>
            </a:lvl1pPr>
            <a:lvl2pPr marL="914171" indent="0">
              <a:buNone/>
              <a:defRPr sz="5599"/>
            </a:lvl2pPr>
            <a:lvl3pPr marL="1828343" indent="0">
              <a:buNone/>
              <a:defRPr sz="4799"/>
            </a:lvl3pPr>
            <a:lvl4pPr marL="2742514" indent="0">
              <a:buNone/>
              <a:defRPr sz="3999"/>
            </a:lvl4pPr>
            <a:lvl5pPr marL="3656686" indent="0">
              <a:buNone/>
              <a:defRPr sz="3999"/>
            </a:lvl5pPr>
            <a:lvl6pPr marL="4570857" indent="0">
              <a:buNone/>
              <a:defRPr sz="3999"/>
            </a:lvl6pPr>
            <a:lvl7pPr marL="5485028" indent="0">
              <a:buNone/>
              <a:defRPr sz="3999"/>
            </a:lvl7pPr>
            <a:lvl8pPr marL="6399200" indent="0">
              <a:buNone/>
              <a:defRPr sz="3999"/>
            </a:lvl8pPr>
            <a:lvl9pPr marL="7313371" indent="0">
              <a:buNone/>
              <a:defRPr sz="3999"/>
            </a:lvl9pPr>
          </a:lstStyle>
          <a:p>
            <a:r>
              <a:rPr lang="de-DE"/>
              <a:t>Bild durch Klicken auf Symbol hinzufügen</a:t>
            </a:r>
            <a:endParaRPr lang="en-US"/>
          </a:p>
        </p:txBody>
      </p:sp>
      <p:sp>
        <p:nvSpPr>
          <p:cNvPr id="4" name="Text Placeholder 3"/>
          <p:cNvSpPr>
            <a:spLocks noGrp="1"/>
          </p:cNvSpPr>
          <p:nvPr>
            <p:ph type="body" sz="half" idx="2"/>
          </p:nvPr>
        </p:nvSpPr>
        <p:spPr>
          <a:xfrm>
            <a:off x="1679140" y="4114800"/>
            <a:ext cx="7862426"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C764DE79-268F-4C1A-8933-263129D2AF90}" type="datetimeFigureOut">
              <a:rPr lang="en-US" smtClean="0"/>
              <a:t>3/25/2019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a:p>
        </p:txBody>
      </p:sp>
    </p:spTree>
    <p:extLst>
      <p:ext uri="{BB962C8B-B14F-4D97-AF65-F5344CB8AC3E}">
        <p14:creationId xmlns:p14="http://schemas.microsoft.com/office/powerpoint/2010/main" val="1280640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de-DE"/>
              <a:t>Titelmasterformat durch Klicken bearbeiten</a:t>
            </a:r>
            <a:endParaRPr lang="en-US"/>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a:solidFill>
                  <a:schemeClr val="tx1">
                    <a:tint val="75000"/>
                  </a:schemeClr>
                </a:solidFill>
              </a:defRPr>
            </a:lvl1pPr>
          </a:lstStyle>
          <a:p>
            <a:fld id="{C764DE79-268F-4C1A-8933-263129D2AF90}" type="datetimeFigureOut">
              <a:rPr lang="en-US" smtClean="0"/>
              <a:t>3/25/2019</a:t>
            </a:fld>
            <a:endParaRPr lang="en-US"/>
          </a:p>
        </p:txBody>
      </p:sp>
      <p:sp>
        <p:nvSpPr>
          <p:cNvPr id="5" name="Footer Placeholder 4"/>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a:solidFill>
                  <a:schemeClr val="tx1">
                    <a:tint val="75000"/>
                  </a:schemeClr>
                </a:solidFill>
              </a:defRPr>
            </a:lvl1pPr>
          </a:lstStyle>
          <a:p>
            <a:fld id="{48F63A3B-78C7-47BE-AE5E-E10140E04643}" type="slidenum">
              <a:rPr lang="en-US" smtClean="0"/>
              <a:t>‹#›</a:t>
            </a:fld>
            <a:endParaRPr lang="en-US"/>
          </a:p>
        </p:txBody>
      </p:sp>
    </p:spTree>
    <p:extLst>
      <p:ext uri="{BB962C8B-B14F-4D97-AF65-F5344CB8AC3E}">
        <p14:creationId xmlns:p14="http://schemas.microsoft.com/office/powerpoint/2010/main" val="1416956981"/>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8.gif"/></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hyperlink" Target="https://www.remix3d.com/details/G009SWBHS9KP"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microsoft.com/office/2017/06/relationships/model3d" Target="../media/model3d1.glb"/><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30.gif"/></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png"/><Relationship Id="rId7"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47.jp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55.jp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www.michalgellert.pl/"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4.jp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7.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raz 5">
            <a:extLst>
              <a:ext uri="{FF2B5EF4-FFF2-40B4-BE49-F238E27FC236}">
                <a16:creationId xmlns:a16="http://schemas.microsoft.com/office/drawing/2014/main" id="{C4548ACA-048F-BA4F-AE23-815972A1E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4225" y="4343400"/>
            <a:ext cx="5029200" cy="5029200"/>
          </a:xfrm>
          <a:prstGeom prst="rect">
            <a:avLst/>
          </a:prstGeom>
        </p:spPr>
      </p:pic>
    </p:spTree>
    <p:extLst>
      <p:ext uri="{BB962C8B-B14F-4D97-AF65-F5344CB8AC3E}">
        <p14:creationId xmlns:p14="http://schemas.microsoft.com/office/powerpoint/2010/main" val="1360348825"/>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a:t>
            </a:r>
            <a:r>
              <a:rPr lang="pl-PL" sz="2000">
                <a:solidFill>
                  <a:schemeClr val="bg1">
                    <a:lumMod val="75000"/>
                  </a:schemeClr>
                </a:solidFill>
                <a:latin typeface="Helvetica" panose="020B0500000000000000" pitchFamily="34" charset="0"/>
              </a:rPr>
              <a:t>5</a:t>
            </a:r>
            <a:r>
              <a:rPr lang="de-DE" sz="2000">
                <a:solidFill>
                  <a:schemeClr val="bg1">
                    <a:lumMod val="75000"/>
                  </a:schemeClr>
                </a:solidFill>
                <a:latin typeface="Helvetica" panose="020B0500000000000000" pitchFamily="34" charset="0"/>
              </a:rPr>
              <a:t>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EE5245D6-16AB-454E-B9BA-231B64851C14}"/>
              </a:ext>
            </a:extLst>
          </p:cNvPr>
          <p:cNvSpPr txBox="1"/>
          <p:nvPr/>
        </p:nvSpPr>
        <p:spPr>
          <a:xfrm>
            <a:off x="3319403" y="701586"/>
            <a:ext cx="14627633"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Pasuje do tego co już masz!*</a:t>
            </a:r>
            <a:endParaRPr lang="en-US" sz="8000">
              <a:solidFill>
                <a:schemeClr val="bg2">
                  <a:lumMod val="25000"/>
                </a:schemeClr>
              </a:solidFill>
              <a:latin typeface="Helvetica" panose="020B0500000000000000" pitchFamily="34" charset="0"/>
            </a:endParaRPr>
          </a:p>
        </p:txBody>
      </p:sp>
      <p:sp>
        <p:nvSpPr>
          <p:cNvPr id="7" name="Textfeld 39">
            <a:extLst>
              <a:ext uri="{FF2B5EF4-FFF2-40B4-BE49-F238E27FC236}">
                <a16:creationId xmlns:a16="http://schemas.microsoft.com/office/drawing/2014/main" id="{93AAA203-71D4-42AB-9CFF-98818C924DCD}"/>
              </a:ext>
            </a:extLst>
          </p:cNvPr>
          <p:cNvSpPr txBox="1"/>
          <p:nvPr/>
        </p:nvSpPr>
        <p:spPr>
          <a:xfrm>
            <a:off x="3319402" y="11214603"/>
            <a:ext cx="18564205"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*Jeśli jesteś Java / Android developerem</a:t>
            </a:r>
            <a:endParaRPr lang="en-US" sz="8000">
              <a:solidFill>
                <a:schemeClr val="bg2">
                  <a:lumMod val="25000"/>
                </a:schemeClr>
              </a:solidFill>
              <a:latin typeface="Helvetica" panose="020B0500000000000000" pitchFamily="34" charset="0"/>
            </a:endParaRPr>
          </a:p>
        </p:txBody>
      </p:sp>
      <p:pic>
        <p:nvPicPr>
          <p:cNvPr id="5" name="Obraz 4" descr="Obraz zawierający kot, podłoże, leżące, wewnątrz&#10;&#10;Opis wygenerowany automatycznie">
            <a:extLst>
              <a:ext uri="{FF2B5EF4-FFF2-40B4-BE49-F238E27FC236}">
                <a16:creationId xmlns:a16="http://schemas.microsoft.com/office/drawing/2014/main" id="{6AD5A059-6529-43BF-BE5C-0962B14E91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401" y="2667884"/>
            <a:ext cx="10665083" cy="8007016"/>
          </a:xfrm>
          <a:prstGeom prst="rect">
            <a:avLst/>
          </a:prstGeom>
        </p:spPr>
      </p:pic>
      <p:pic>
        <p:nvPicPr>
          <p:cNvPr id="8" name="Obraz 7" descr="Obraz zawierający stół, kubek, butelka, następne&#10;&#10;Opis wygenerowany automatycznie">
            <a:extLst>
              <a:ext uri="{FF2B5EF4-FFF2-40B4-BE49-F238E27FC236}">
                <a16:creationId xmlns:a16="http://schemas.microsoft.com/office/drawing/2014/main" id="{AB6744FB-3653-41F5-AD8C-8653873E15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73453" y="2667884"/>
            <a:ext cx="3539819" cy="5231021"/>
          </a:xfrm>
          <a:prstGeom prst="rect">
            <a:avLst/>
          </a:prstGeom>
        </p:spPr>
      </p:pic>
      <p:pic>
        <p:nvPicPr>
          <p:cNvPr id="11" name="Obraz 10" descr="Obraz zawierający stół, woda, kubek&#10;&#10;Opis wygenerowany automatycznie">
            <a:extLst>
              <a:ext uri="{FF2B5EF4-FFF2-40B4-BE49-F238E27FC236}">
                <a16:creationId xmlns:a16="http://schemas.microsoft.com/office/drawing/2014/main" id="{7436B486-DCA0-49CD-9F69-F35F6783AA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313272" y="2659705"/>
            <a:ext cx="1936402" cy="5239200"/>
          </a:xfrm>
          <a:prstGeom prst="rect">
            <a:avLst/>
          </a:prstGeom>
        </p:spPr>
      </p:pic>
      <p:pic>
        <p:nvPicPr>
          <p:cNvPr id="13" name="Obraz 12" descr="Obraz zawierający monitor, tekst, czarny, ekran&#10;&#10;Opis wygenerowany automatycznie">
            <a:extLst>
              <a:ext uri="{FF2B5EF4-FFF2-40B4-BE49-F238E27FC236}">
                <a16:creationId xmlns:a16="http://schemas.microsoft.com/office/drawing/2014/main" id="{62718302-726D-4D1F-89B4-D52B445267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73453" y="8059118"/>
            <a:ext cx="5476221" cy="2705234"/>
          </a:xfrm>
          <a:prstGeom prst="rect">
            <a:avLst/>
          </a:prstGeom>
        </p:spPr>
      </p:pic>
    </p:spTree>
    <p:extLst>
      <p:ext uri="{BB962C8B-B14F-4D97-AF65-F5344CB8AC3E}">
        <p14:creationId xmlns:p14="http://schemas.microsoft.com/office/powerpoint/2010/main" val="35638422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a:t>
            </a:r>
            <a:r>
              <a:rPr lang="pl-PL" sz="2000">
                <a:solidFill>
                  <a:schemeClr val="bg1">
                    <a:lumMod val="75000"/>
                  </a:schemeClr>
                </a:solidFill>
                <a:latin typeface="Helvetica" panose="020B0500000000000000" pitchFamily="34" charset="0"/>
              </a:rPr>
              <a:t>5</a:t>
            </a:r>
            <a:r>
              <a:rPr lang="de-DE" sz="2000">
                <a:solidFill>
                  <a:schemeClr val="bg1">
                    <a:lumMod val="75000"/>
                  </a:schemeClr>
                </a:solidFill>
                <a:latin typeface="Helvetica" panose="020B0500000000000000" pitchFamily="34" charset="0"/>
              </a:rPr>
              <a:t>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EE5245D6-16AB-454E-B9BA-231B64851C14}"/>
              </a:ext>
            </a:extLst>
          </p:cNvPr>
          <p:cNvSpPr txBox="1"/>
          <p:nvPr/>
        </p:nvSpPr>
        <p:spPr>
          <a:xfrm>
            <a:off x="3319403" y="701586"/>
            <a:ext cx="14627633" cy="2554545"/>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Nawet jeśli utrzymujesz stary projekt w </a:t>
            </a:r>
            <a:r>
              <a:rPr lang="pl-PL" sz="8000" err="1">
                <a:solidFill>
                  <a:schemeClr val="bg2">
                    <a:lumMod val="25000"/>
                  </a:schemeClr>
                </a:solidFill>
                <a:latin typeface="Helvetica" panose="020B0500000000000000" pitchFamily="34" charset="0"/>
              </a:rPr>
              <a:t>javie</a:t>
            </a:r>
            <a:r>
              <a:rPr lang="pl-PL" sz="8000">
                <a:solidFill>
                  <a:schemeClr val="bg2">
                    <a:lumMod val="25000"/>
                  </a:schemeClr>
                </a:solidFill>
                <a:latin typeface="Helvetica" panose="020B0500000000000000" pitchFamily="34" charset="0"/>
              </a:rPr>
              <a:t> 6!*</a:t>
            </a:r>
            <a:endParaRPr lang="en-US" sz="8000">
              <a:solidFill>
                <a:schemeClr val="bg2">
                  <a:lumMod val="25000"/>
                </a:schemeClr>
              </a:solidFill>
              <a:latin typeface="Helvetica" panose="020B0500000000000000" pitchFamily="34" charset="0"/>
            </a:endParaRPr>
          </a:p>
        </p:txBody>
      </p:sp>
      <p:sp>
        <p:nvSpPr>
          <p:cNvPr id="7" name="Textfeld 39">
            <a:extLst>
              <a:ext uri="{FF2B5EF4-FFF2-40B4-BE49-F238E27FC236}">
                <a16:creationId xmlns:a16="http://schemas.microsoft.com/office/drawing/2014/main" id="{93AAA203-71D4-42AB-9CFF-98818C924DCD}"/>
              </a:ext>
            </a:extLst>
          </p:cNvPr>
          <p:cNvSpPr txBox="1"/>
          <p:nvPr/>
        </p:nvSpPr>
        <p:spPr>
          <a:xfrm>
            <a:off x="3319402" y="11214603"/>
            <a:ext cx="18564205"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*Jeśli jesteś Java / Android developerem</a:t>
            </a:r>
            <a:endParaRPr lang="en-US" sz="8000">
              <a:solidFill>
                <a:schemeClr val="bg2">
                  <a:lumMod val="25000"/>
                </a:schemeClr>
              </a:solidFill>
              <a:latin typeface="Helvetica" panose="020B0500000000000000" pitchFamily="34" charset="0"/>
            </a:endParaRPr>
          </a:p>
        </p:txBody>
      </p:sp>
      <p:pic>
        <p:nvPicPr>
          <p:cNvPr id="9" name="Obraz 8" descr="Obraz zawierający mapa, tekst&#10;&#10;Opis wygenerowany automatycznie">
            <a:extLst>
              <a:ext uri="{FF2B5EF4-FFF2-40B4-BE49-F238E27FC236}">
                <a16:creationId xmlns:a16="http://schemas.microsoft.com/office/drawing/2014/main" id="{E051F183-6C00-4EE7-A401-64BA52634E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3230" y="3580594"/>
            <a:ext cx="9631189" cy="7364157"/>
          </a:xfrm>
          <a:prstGeom prst="rect">
            <a:avLst/>
          </a:prstGeom>
        </p:spPr>
      </p:pic>
    </p:spTree>
    <p:extLst>
      <p:ext uri="{BB962C8B-B14F-4D97-AF65-F5344CB8AC3E}">
        <p14:creationId xmlns:p14="http://schemas.microsoft.com/office/powerpoint/2010/main" val="3072977451"/>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a:t>
            </a:r>
            <a:r>
              <a:rPr lang="pl-PL" sz="2000">
                <a:solidFill>
                  <a:schemeClr val="bg1">
                    <a:lumMod val="75000"/>
                  </a:schemeClr>
                </a:solidFill>
                <a:latin typeface="Helvetica" panose="020B0500000000000000" pitchFamily="34" charset="0"/>
              </a:rPr>
              <a:t>5</a:t>
            </a:r>
            <a:r>
              <a:rPr lang="de-DE" sz="2000">
                <a:solidFill>
                  <a:schemeClr val="bg1">
                    <a:lumMod val="75000"/>
                  </a:schemeClr>
                </a:solidFill>
                <a:latin typeface="Helvetica" panose="020B0500000000000000" pitchFamily="34" charset="0"/>
              </a:rPr>
              <a:t>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1733325A-CDA4-4C8D-AEB8-C15C85BC96CA}"/>
              </a:ext>
            </a:extLst>
          </p:cNvPr>
          <p:cNvSpPr txBox="1"/>
          <p:nvPr/>
        </p:nvSpPr>
        <p:spPr>
          <a:xfrm>
            <a:off x="3319403" y="701586"/>
            <a:ext cx="14627633"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Można nawet*</a:t>
            </a:r>
            <a:endParaRPr lang="en-US" sz="8000">
              <a:solidFill>
                <a:schemeClr val="bg2">
                  <a:lumMod val="25000"/>
                </a:schemeClr>
              </a:solidFill>
              <a:latin typeface="Helvetica" panose="020B0500000000000000" pitchFamily="34" charset="0"/>
            </a:endParaRPr>
          </a:p>
        </p:txBody>
      </p:sp>
      <p:pic>
        <p:nvPicPr>
          <p:cNvPr id="5" name="Obraz 4" descr="Obraz zawierający zrzut ekranu&#10;&#10;Opis wygenerowany automatycznie">
            <a:extLst>
              <a:ext uri="{FF2B5EF4-FFF2-40B4-BE49-F238E27FC236}">
                <a16:creationId xmlns:a16="http://schemas.microsoft.com/office/drawing/2014/main" id="{649C0B6C-236B-48D9-8BF6-D2A86BCFC6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403" y="3580027"/>
            <a:ext cx="19640020" cy="5230759"/>
          </a:xfrm>
          <a:prstGeom prst="rect">
            <a:avLst/>
          </a:prstGeom>
        </p:spPr>
      </p:pic>
      <p:sp>
        <p:nvSpPr>
          <p:cNvPr id="9" name="Textfeld 39">
            <a:extLst>
              <a:ext uri="{FF2B5EF4-FFF2-40B4-BE49-F238E27FC236}">
                <a16:creationId xmlns:a16="http://schemas.microsoft.com/office/drawing/2014/main" id="{7DC9DAB4-0964-44C2-9DAA-3A9738F71994}"/>
              </a:ext>
            </a:extLst>
          </p:cNvPr>
          <p:cNvSpPr txBox="1"/>
          <p:nvPr/>
        </p:nvSpPr>
        <p:spPr>
          <a:xfrm>
            <a:off x="3319403" y="11268847"/>
            <a:ext cx="18564205"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 Ja bym tego nie robił :D</a:t>
            </a:r>
            <a:endParaRPr lang="en-US" sz="8000">
              <a:solidFill>
                <a:schemeClr val="bg2">
                  <a:lumMod val="25000"/>
                </a:schemeClr>
              </a:solidFill>
              <a:latin typeface="Helvetica" panose="020B0500000000000000" pitchFamily="34" charset="0"/>
            </a:endParaRPr>
          </a:p>
        </p:txBody>
      </p:sp>
    </p:spTree>
    <p:extLst>
      <p:ext uri="{BB962C8B-B14F-4D97-AF65-F5344CB8AC3E}">
        <p14:creationId xmlns:p14="http://schemas.microsoft.com/office/powerpoint/2010/main" val="32280465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a:t>
            </a:r>
            <a:r>
              <a:rPr lang="pl-PL" sz="2000">
                <a:solidFill>
                  <a:schemeClr val="bg1">
                    <a:lumMod val="75000"/>
                  </a:schemeClr>
                </a:solidFill>
                <a:latin typeface="Helvetica" panose="020B0500000000000000" pitchFamily="34" charset="0"/>
              </a:rPr>
              <a:t>5</a:t>
            </a:r>
            <a:r>
              <a:rPr lang="de-DE" sz="2000">
                <a:solidFill>
                  <a:schemeClr val="bg1">
                    <a:lumMod val="75000"/>
                  </a:schemeClr>
                </a:solidFill>
                <a:latin typeface="Helvetica" panose="020B0500000000000000" pitchFamily="34" charset="0"/>
              </a:rPr>
              <a:t>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B08902C9-6312-4155-A5D9-A7B49D9E1E18}"/>
              </a:ext>
            </a:extLst>
          </p:cNvPr>
          <p:cNvSpPr txBox="1"/>
          <p:nvPr/>
        </p:nvSpPr>
        <p:spPr>
          <a:xfrm>
            <a:off x="3319403" y="701586"/>
            <a:ext cx="14627633" cy="2554545"/>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A co jeśli nie znam </a:t>
            </a:r>
            <a:r>
              <a:rPr lang="pl-PL" sz="8000" err="1">
                <a:solidFill>
                  <a:schemeClr val="bg2">
                    <a:lumMod val="25000"/>
                  </a:schemeClr>
                </a:solidFill>
                <a:latin typeface="Helvetica" panose="020B0500000000000000" pitchFamily="34" charset="0"/>
              </a:rPr>
              <a:t>javy</a:t>
            </a:r>
            <a:r>
              <a:rPr lang="pl-PL" sz="8000">
                <a:solidFill>
                  <a:schemeClr val="bg2">
                    <a:lumMod val="25000"/>
                  </a:schemeClr>
                </a:solidFill>
                <a:latin typeface="Helvetica" panose="020B0500000000000000" pitchFamily="34" charset="0"/>
              </a:rPr>
              <a:t>?</a:t>
            </a:r>
          </a:p>
          <a:p>
            <a:r>
              <a:rPr lang="pl-PL" sz="8000">
                <a:solidFill>
                  <a:schemeClr val="bg2">
                    <a:lumMod val="25000"/>
                  </a:schemeClr>
                </a:solidFill>
                <a:latin typeface="Helvetica" panose="020B0500000000000000" pitchFamily="34" charset="0"/>
              </a:rPr>
              <a:t>Albo robię nowy projekt?</a:t>
            </a:r>
            <a:endParaRPr lang="en-US" sz="8000">
              <a:solidFill>
                <a:schemeClr val="bg2">
                  <a:lumMod val="25000"/>
                </a:schemeClr>
              </a:solidFill>
              <a:latin typeface="Helvetica" panose="020B0500000000000000" pitchFamily="34" charset="0"/>
            </a:endParaRPr>
          </a:p>
        </p:txBody>
      </p:sp>
      <p:pic>
        <p:nvPicPr>
          <p:cNvPr id="5" name="Obraz 4">
            <a:extLst>
              <a:ext uri="{FF2B5EF4-FFF2-40B4-BE49-F238E27FC236}">
                <a16:creationId xmlns:a16="http://schemas.microsoft.com/office/drawing/2014/main" id="{90018AD6-819D-4450-AD60-6D815BD57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8086" y="4768634"/>
            <a:ext cx="8233044" cy="4631087"/>
          </a:xfrm>
          <a:prstGeom prst="rect">
            <a:avLst/>
          </a:prstGeom>
        </p:spPr>
      </p:pic>
    </p:spTree>
    <p:extLst>
      <p:ext uri="{BB962C8B-B14F-4D97-AF65-F5344CB8AC3E}">
        <p14:creationId xmlns:p14="http://schemas.microsoft.com/office/powerpoint/2010/main" val="3105024978"/>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a:t>
            </a:r>
            <a:r>
              <a:rPr lang="pl-PL" sz="2000">
                <a:solidFill>
                  <a:schemeClr val="bg1">
                    <a:lumMod val="75000"/>
                  </a:schemeClr>
                </a:solidFill>
                <a:latin typeface="Helvetica" panose="020B0500000000000000" pitchFamily="34" charset="0"/>
              </a:rPr>
              <a:t>5</a:t>
            </a:r>
            <a:r>
              <a:rPr lang="de-DE" sz="2000">
                <a:solidFill>
                  <a:schemeClr val="bg1">
                    <a:lumMod val="75000"/>
                  </a:schemeClr>
                </a:solidFill>
                <a:latin typeface="Helvetica" panose="020B0500000000000000" pitchFamily="34" charset="0"/>
              </a:rPr>
              <a:t>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B08902C9-6312-4155-A5D9-A7B49D9E1E18}"/>
              </a:ext>
            </a:extLst>
          </p:cNvPr>
          <p:cNvSpPr txBox="1"/>
          <p:nvPr/>
        </p:nvSpPr>
        <p:spPr>
          <a:xfrm>
            <a:off x="3319403" y="701586"/>
            <a:ext cx="14627633"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Możliwości</a:t>
            </a:r>
            <a:endParaRPr lang="en-US" sz="8000">
              <a:solidFill>
                <a:schemeClr val="bg2">
                  <a:lumMod val="25000"/>
                </a:schemeClr>
              </a:solidFill>
              <a:latin typeface="Helvetica" panose="020B0500000000000000" pitchFamily="34" charset="0"/>
            </a:endParaRPr>
          </a:p>
        </p:txBody>
      </p:sp>
      <p:pic>
        <p:nvPicPr>
          <p:cNvPr id="2" name="Obraz 1">
            <a:extLst>
              <a:ext uri="{FF2B5EF4-FFF2-40B4-BE49-F238E27FC236}">
                <a16:creationId xmlns:a16="http://schemas.microsoft.com/office/drawing/2014/main" id="{6B854495-FF2E-4E00-A4E4-5F2D7276FED5}"/>
              </a:ext>
            </a:extLst>
          </p:cNvPr>
          <p:cNvPicPr>
            <a:picLocks noChangeAspect="1"/>
          </p:cNvPicPr>
          <p:nvPr/>
        </p:nvPicPr>
        <p:blipFill>
          <a:blip r:embed="rId4"/>
          <a:stretch>
            <a:fillRect/>
          </a:stretch>
        </p:blipFill>
        <p:spPr>
          <a:xfrm>
            <a:off x="3319403" y="3492042"/>
            <a:ext cx="19511464" cy="6496615"/>
          </a:xfrm>
          <a:prstGeom prst="rect">
            <a:avLst/>
          </a:prstGeom>
        </p:spPr>
      </p:pic>
    </p:spTree>
    <p:extLst>
      <p:ext uri="{BB962C8B-B14F-4D97-AF65-F5344CB8AC3E}">
        <p14:creationId xmlns:p14="http://schemas.microsoft.com/office/powerpoint/2010/main" val="2121545113"/>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828802" y="1"/>
            <a:ext cx="22548848" cy="13716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147106" y="13051777"/>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2019.03.25  |  C-137 / </a:t>
            </a:r>
            <a:r>
              <a:rPr lang="de-DE" sz="2000" err="1">
                <a:solidFill>
                  <a:schemeClr val="bg1">
                    <a:lumMod val="75000"/>
                  </a:schemeClr>
                </a:solidFill>
                <a:latin typeface="Helvetica" panose="020B0500000000000000" pitchFamily="34" charset="0"/>
              </a:rPr>
              <a:t>Ziemia</a:t>
            </a:r>
            <a:endParaRPr lang="de-DE" sz="2000">
              <a:solidFill>
                <a:schemeClr val="bg1">
                  <a:lumMod val="75000"/>
                </a:schemeClr>
              </a:solidFill>
              <a:latin typeface="Helvetica" panose="020B0500000000000000" pitchFamily="34" charset="0"/>
            </a:endParaRPr>
          </a:p>
        </p:txBody>
      </p:sp>
      <p:pic>
        <p:nvPicPr>
          <p:cNvPr id="19" name="Obraz 18" descr="Obraz zawierający obiekt&#10;&#10;Opis wygenerowany automatycznie">
            <a:extLst>
              <a:ext uri="{FF2B5EF4-FFF2-40B4-BE49-F238E27FC236}">
                <a16:creationId xmlns:a16="http://schemas.microsoft.com/office/drawing/2014/main" id="{41D81E79-4968-3344-B130-C4759A82C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21CB76C1-4451-434E-8174-7B1678B29914}"/>
              </a:ext>
            </a:extLst>
          </p:cNvPr>
          <p:cNvSpPr txBox="1"/>
          <p:nvPr/>
        </p:nvSpPr>
        <p:spPr>
          <a:xfrm>
            <a:off x="3319403" y="701586"/>
            <a:ext cx="14627633" cy="1323439"/>
          </a:xfrm>
          <a:prstGeom prst="rect">
            <a:avLst/>
          </a:prstGeom>
          <a:noFill/>
        </p:spPr>
        <p:txBody>
          <a:bodyPr wrap="square" rtlCol="0">
            <a:spAutoFit/>
          </a:bodyPr>
          <a:lstStyle/>
          <a:p>
            <a:r>
              <a:rPr lang="pl-PL" sz="8000">
                <a:solidFill>
                  <a:schemeClr val="bg1"/>
                </a:solidFill>
                <a:latin typeface="Helvetica" panose="020B0500000000000000" pitchFamily="34" charset="0"/>
              </a:rPr>
              <a:t>OOP &amp; FP</a:t>
            </a:r>
            <a:endParaRPr lang="en-US" sz="8000">
              <a:solidFill>
                <a:schemeClr val="bg1"/>
              </a:solidFill>
              <a:latin typeface="Helvetica" panose="020B0500000000000000" pitchFamily="34" charset="0"/>
            </a:endParaRPr>
          </a:p>
        </p:txBody>
      </p:sp>
      <p:pic>
        <p:nvPicPr>
          <p:cNvPr id="4" name="Obraz 3">
            <a:extLst>
              <a:ext uri="{FF2B5EF4-FFF2-40B4-BE49-F238E27FC236}">
                <a16:creationId xmlns:a16="http://schemas.microsoft.com/office/drawing/2014/main" id="{3D77B8E7-3BD2-4262-B317-E0E793E8CE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8524" y="3192449"/>
            <a:ext cx="10484702" cy="7331101"/>
          </a:xfrm>
          <a:prstGeom prst="rect">
            <a:avLst/>
          </a:prstGeom>
        </p:spPr>
      </p:pic>
      <p:pic>
        <p:nvPicPr>
          <p:cNvPr id="7" name="Obraz 6">
            <a:extLst>
              <a:ext uri="{FF2B5EF4-FFF2-40B4-BE49-F238E27FC236}">
                <a16:creationId xmlns:a16="http://schemas.microsoft.com/office/drawing/2014/main" id="{9590939D-612A-4786-AACE-F27589C987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73556" y="3192449"/>
            <a:ext cx="7419523" cy="7419523"/>
          </a:xfrm>
          <a:prstGeom prst="rect">
            <a:avLst/>
          </a:prstGeom>
        </p:spPr>
      </p:pic>
      <mc:AlternateContent xmlns:mc="http://schemas.openxmlformats.org/markup-compatibility/2006" xmlns:am3d="http://schemas.microsoft.com/office/drawing/2017/model3d">
        <mc:Choice Requires="am3d">
          <p:graphicFrame>
            <p:nvGraphicFramePr>
              <p:cNvPr id="8" name="Model 3D 7" descr="fire">
                <a:extLst>
                  <a:ext uri="{FF2B5EF4-FFF2-40B4-BE49-F238E27FC236}">
                    <a16:creationId xmlns:a16="http://schemas.microsoft.com/office/drawing/2014/main" id="{434B5485-1B5E-4A67-A900-C4AB955FD04A}"/>
                  </a:ext>
                </a:extLst>
              </p:cNvPr>
              <p:cNvGraphicFramePr>
                <a:graphicFrameLocks noChangeAspect="1"/>
              </p:cNvGraphicFramePr>
              <p:nvPr>
                <p:extLst>
                  <p:ext uri="{D42A27DB-BD31-4B8C-83A1-F6EECF244321}">
                    <p14:modId xmlns:p14="http://schemas.microsoft.com/office/powerpoint/2010/main" val="1635966152"/>
                  </p:ext>
                </p:extLst>
              </p:nvPr>
            </p:nvGraphicFramePr>
            <p:xfrm>
              <a:off x="19810091" y="770973"/>
              <a:ext cx="3622374" cy="4666109"/>
            </p:xfrm>
            <a:graphic>
              <a:graphicData uri="http://schemas.microsoft.com/office/drawing/2017/model3d">
                <am3d:model3d r:embed="rId6">
                  <am3d:spPr>
                    <a:xfrm>
                      <a:off x="0" y="0"/>
                      <a:ext cx="3622374" cy="4666109"/>
                    </a:xfrm>
                    <a:prstGeom prst="rect">
                      <a:avLst/>
                    </a:prstGeom>
                  </am3d:spPr>
                  <am3d:camera>
                    <am3d:pos x="0" y="0" z="60012589"/>
                    <am3d:up dx="0" dy="36000000" dz="0"/>
                    <am3d:lookAt x="0" y="0" z="0"/>
                    <am3d:perspective fov="2700000"/>
                  </am3d:camera>
                  <am3d:trans>
                    <am3d:meterPerModelUnit n="1904743" d="1000000"/>
                    <am3d:preTrans dx="32983" dy="2805410" dz="-36902127"/>
                    <am3d:scale>
                      <am3d:sx n="1000000" d="1000000"/>
                      <am3d:sy n="1000000" d="1000000"/>
                      <am3d:sz n="1000000" d="1000000"/>
                    </am3d:scale>
                    <am3d:rot/>
                    <am3d:postTrans dx="0" dy="0" dz="0"/>
                  </am3d:trans>
                  <am3d:attrSrcUrl r:id="rId7"/>
                  <am3d:raster rName="Office3DRenderer" rVer="16.0.8326">
                    <am3d:blip r:embed="rId8"/>
                  </am3d:raster>
                  <am3d:objViewport viewportSz="873360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Model 3D 7" descr="fire">
                <a:extLst>
                  <a:ext uri="{FF2B5EF4-FFF2-40B4-BE49-F238E27FC236}">
                    <a16:creationId xmlns:a16="http://schemas.microsoft.com/office/drawing/2014/main" id="{434B5485-1B5E-4A67-A900-C4AB955FD04A}"/>
                  </a:ext>
                </a:extLst>
              </p:cNvPr>
              <p:cNvPicPr>
                <a:picLocks noGrp="1" noRot="1" noChangeAspect="1" noMove="1" noResize="1" noEditPoints="1" noAdjustHandles="1" noChangeArrowheads="1" noChangeShapeType="1" noCrop="1"/>
              </p:cNvPicPr>
              <p:nvPr/>
            </p:nvPicPr>
            <p:blipFill>
              <a:blip r:embed="rId9"/>
              <a:stretch>
                <a:fillRect/>
              </a:stretch>
            </p:blipFill>
            <p:spPr>
              <a:xfrm>
                <a:off x="19810091" y="770973"/>
                <a:ext cx="3622374" cy="4666109"/>
              </a:xfrm>
              <a:prstGeom prst="rect">
                <a:avLst/>
              </a:prstGeom>
            </p:spPr>
          </p:pic>
        </mc:Fallback>
      </mc:AlternateContent>
    </p:spTree>
    <p:extLst>
      <p:ext uri="{BB962C8B-B14F-4D97-AF65-F5344CB8AC3E}">
        <p14:creationId xmlns:p14="http://schemas.microsoft.com/office/powerpoint/2010/main" val="21098610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8" presetClass="emph" presetSubtype="32" repeatCount="indefinite" accel="20000" decel="20000" fill="hold" nodeType="clickEffect">
                                  <p:stCondLst>
                                    <p:cond delay="0"/>
                                  </p:stCondLst>
                                  <p:childTnLst>
                                    <p:anim calcmode="lin" valueType="num">
                                      <p:cBhvr additive="sum">
                                        <p:cTn id="16" dur="5000" fill="hold"/>
                                        <p:tgtEl>
                                          <p:spTgt spid="8"/>
                                        </p:tgtEl>
                                        <p:attrNameLst>
                                          <p:attrName>3d.object.rotation.z</p:attrName>
                                        </p:attrNameLst>
                                      </p:cBhvr>
                                      <p:tavLst>
                                        <p:tav tm="0">
                                          <p:val>
                                            <p:fltVal val="0"/>
                                          </p:val>
                                        </p:tav>
                                        <p:tav tm="3330">
                                          <p:val>
                                            <p:fltVal val="-3.4873"/>
                                          </p:val>
                                        </p:tav>
                                        <p:tav tm="6660">
                                          <p:val>
                                            <p:fltVal val="-6.0519"/>
                                          </p:val>
                                        </p:tav>
                                        <p:tav tm="9990">
                                          <p:val>
                                            <p:fltVal val="-7.8356"/>
                                          </p:val>
                                        </p:tav>
                                        <p:tav tm="13320">
                                          <p:val>
                                            <p:fltVal val="-8.9802"/>
                                          </p:val>
                                        </p:tav>
                                        <p:tav tm="16650">
                                          <p:val>
                                            <p:fltVal val="-9.6274"/>
                                          </p:val>
                                        </p:tav>
                                        <p:tav tm="19970">
                                          <p:val>
                                            <p:fltVal val="-9.9185"/>
                                          </p:val>
                                        </p:tav>
                                        <p:tav tm="23290">
                                          <p:val>
                                            <p:fltVal val="-9.9968"/>
                                          </p:val>
                                        </p:tav>
                                        <p:tav tm="26620">
                                          <p:val>
                                            <p:fltVal val="-9.9972"/>
                                          </p:val>
                                        </p:tav>
                                        <p:tav tm="29950">
                                          <p:val>
                                            <p:fltVal val="-9.9223"/>
                                          </p:val>
                                        </p:tav>
                                        <p:tav tm="33280">
                                          <p:val>
                                            <p:fltVal val="-9.6366"/>
                                          </p:val>
                                        </p:tav>
                                        <p:tav tm="36610">
                                          <p:val>
                                            <p:fltVal val="-8.9984"/>
                                          </p:val>
                                        </p:tav>
                                        <p:tav tm="39940">
                                          <p:val>
                                            <p:fltVal val="-7.8658"/>
                                          </p:val>
                                        </p:tav>
                                        <p:tav tm="43270">
                                          <p:val>
                                            <p:fltVal val="-6.097"/>
                                          </p:val>
                                        </p:tav>
                                        <p:tav tm="46600">
                                          <p:val>
                                            <p:fltVal val="-3.5502"/>
                                          </p:val>
                                        </p:tav>
                                        <p:tav tm="49930">
                                          <p:val>
                                            <p:fltVal val="-0.0837"/>
                                          </p:val>
                                        </p:tav>
                                        <p:tav tm="53250">
                                          <p:val>
                                            <p:fltVal val="3.4149"/>
                                          </p:val>
                                        </p:tav>
                                        <p:tav tm="56580">
                                          <p:val>
                                            <p:fltVal val="6.0001"/>
                                          </p:val>
                                        </p:tav>
                                        <p:tav tm="59900">
                                          <p:val>
                                            <p:fltVal val="7.7965"/>
                                          </p:val>
                                        </p:tav>
                                        <p:tav tm="63220">
                                          <p:val>
                                            <p:fltVal val="8.9537"/>
                                          </p:val>
                                        </p:tav>
                                        <p:tav tm="66540">
                                          <p:val>
                                            <p:fltVal val="9.6124"/>
                                          </p:val>
                                        </p:tav>
                                        <p:tav tm="69870">
                                          <p:val>
                                            <p:fltVal val="9.9135"/>
                                          </p:val>
                                        </p:tav>
                                        <p:tav tm="73190">
                                          <p:val>
                                            <p:fltVal val="9.9962"/>
                                          </p:val>
                                        </p:tav>
                                        <p:tav tm="76510">
                                          <p:val>
                                            <p:fltVal val="9.9977"/>
                                          </p:val>
                                        </p:tav>
                                        <p:tav tm="79830">
                                          <p:val>
                                            <p:fltVal val="9.9278"/>
                                          </p:val>
                                        </p:tav>
                                        <p:tav tm="83160">
                                          <p:val>
                                            <p:fltVal val="9.6522"/>
                                          </p:val>
                                        </p:tav>
                                        <p:tav tm="86480">
                                          <p:val>
                                            <p:fltVal val="9.0317"/>
                                          </p:val>
                                        </p:tav>
                                        <p:tav tm="89800">
                                          <p:val>
                                            <p:fltVal val="7.9252"/>
                                          </p:val>
                                        </p:tav>
                                        <p:tav tm="93120">
                                          <p:val>
                                            <p:fltVal val="6.1923"/>
                                          </p:val>
                                        </p:tav>
                                        <p:tav tm="96450">
                                          <p:val>
                                            <p:fltVal val="3.6837"/>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a:t>
            </a:r>
            <a:r>
              <a:rPr lang="pl-PL" sz="2000">
                <a:solidFill>
                  <a:schemeClr val="bg1">
                    <a:lumMod val="75000"/>
                  </a:schemeClr>
                </a:solidFill>
                <a:latin typeface="Helvetica" panose="020B0500000000000000" pitchFamily="34" charset="0"/>
              </a:rPr>
              <a:t>5</a:t>
            </a:r>
            <a:r>
              <a:rPr lang="de-DE" sz="2000">
                <a:solidFill>
                  <a:schemeClr val="bg1">
                    <a:lumMod val="75000"/>
                  </a:schemeClr>
                </a:solidFill>
                <a:latin typeface="Helvetica" panose="020B0500000000000000" pitchFamily="34" charset="0"/>
              </a:rPr>
              <a:t>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B65A36A2-C445-413F-9E3D-1FACCF48931A}"/>
              </a:ext>
            </a:extLst>
          </p:cNvPr>
          <p:cNvSpPr txBox="1"/>
          <p:nvPr/>
        </p:nvSpPr>
        <p:spPr>
          <a:xfrm>
            <a:off x="3319403" y="701586"/>
            <a:ext cx="14627633" cy="2554545"/>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Mnóstwo konstrukcji ułatwiających pracę</a:t>
            </a:r>
            <a:endParaRPr lang="en-US" sz="8000">
              <a:solidFill>
                <a:schemeClr val="bg2">
                  <a:lumMod val="25000"/>
                </a:schemeClr>
              </a:solidFill>
              <a:latin typeface="Helvetica" panose="020B0500000000000000" pitchFamily="34" charset="0"/>
            </a:endParaRPr>
          </a:p>
        </p:txBody>
      </p:sp>
      <p:sp>
        <p:nvSpPr>
          <p:cNvPr id="7" name="Textfeld 39">
            <a:extLst>
              <a:ext uri="{FF2B5EF4-FFF2-40B4-BE49-F238E27FC236}">
                <a16:creationId xmlns:a16="http://schemas.microsoft.com/office/drawing/2014/main" id="{075EF668-D9B6-4C08-9127-6E568F057245}"/>
              </a:ext>
            </a:extLst>
          </p:cNvPr>
          <p:cNvSpPr txBox="1"/>
          <p:nvPr/>
        </p:nvSpPr>
        <p:spPr>
          <a:xfrm>
            <a:off x="3319402" y="3256131"/>
            <a:ext cx="18657195" cy="7971413"/>
          </a:xfrm>
          <a:prstGeom prst="rect">
            <a:avLst/>
          </a:prstGeom>
          <a:noFill/>
        </p:spPr>
        <p:txBody>
          <a:bodyPr wrap="square" rtlCol="0">
            <a:spAutoFit/>
          </a:bodyPr>
          <a:lstStyle/>
          <a:p>
            <a:pPr marL="457200" indent="-457200">
              <a:buFont typeface="Arial" panose="020B0604020202020204" pitchFamily="34" charset="0"/>
              <a:buChar char="•"/>
            </a:pPr>
            <a:r>
              <a:rPr lang="pl-PL" sz="3200" b="1" err="1">
                <a:solidFill>
                  <a:schemeClr val="bg2">
                    <a:lumMod val="25000"/>
                  </a:schemeClr>
                </a:solidFill>
                <a:latin typeface="Helvetica" panose="020B0500000000000000" pitchFamily="34" charset="0"/>
              </a:rPr>
              <a:t>NullSafety</a:t>
            </a:r>
            <a:endParaRPr lang="pl-PL" sz="3200" b="1">
              <a:solidFill>
                <a:schemeClr val="bg2">
                  <a:lumMod val="25000"/>
                </a:schemeClr>
              </a:solidFill>
              <a:latin typeface="Helvetica" panose="020B0500000000000000" pitchFamily="34" charset="0"/>
            </a:endParaRPr>
          </a:p>
          <a:p>
            <a:pPr marL="457200" indent="-457200">
              <a:buFont typeface="Arial" panose="020B0604020202020204" pitchFamily="34" charset="0"/>
              <a:buChar char="•"/>
            </a:pPr>
            <a:r>
              <a:rPr lang="pl-PL" sz="3200" b="1">
                <a:solidFill>
                  <a:schemeClr val="bg2">
                    <a:lumMod val="25000"/>
                  </a:schemeClr>
                </a:solidFill>
                <a:latin typeface="Helvetica" panose="020B0500000000000000" pitchFamily="34" charset="0"/>
              </a:rPr>
              <a:t>Extension </a:t>
            </a:r>
            <a:r>
              <a:rPr lang="pl-PL" sz="3200" b="1" err="1">
                <a:solidFill>
                  <a:schemeClr val="bg2">
                    <a:lumMod val="25000"/>
                  </a:schemeClr>
                </a:solidFill>
                <a:latin typeface="Helvetica" panose="020B0500000000000000" pitchFamily="34" charset="0"/>
              </a:rPr>
              <a:t>functions</a:t>
            </a:r>
            <a:endParaRPr lang="pl-PL" sz="3200" b="1">
              <a:solidFill>
                <a:schemeClr val="bg2">
                  <a:lumMod val="25000"/>
                </a:schemeClr>
              </a:solidFill>
              <a:latin typeface="Helvetica" panose="020B0500000000000000" pitchFamily="34" charset="0"/>
            </a:endParaRPr>
          </a:p>
          <a:p>
            <a:pPr marL="457200" indent="-457200">
              <a:buFont typeface="Arial" panose="020B0604020202020204" pitchFamily="34" charset="0"/>
              <a:buChar char="•"/>
            </a:pPr>
            <a:r>
              <a:rPr lang="pl-PL" sz="3200" b="1" err="1">
                <a:solidFill>
                  <a:schemeClr val="bg2">
                    <a:lumMod val="25000"/>
                  </a:schemeClr>
                </a:solidFill>
                <a:latin typeface="Helvetica" panose="020B0500000000000000" pitchFamily="34" charset="0"/>
              </a:rPr>
              <a:t>Higher</a:t>
            </a:r>
            <a:r>
              <a:rPr lang="pl-PL" sz="3200" b="1">
                <a:solidFill>
                  <a:schemeClr val="bg2">
                    <a:lumMod val="25000"/>
                  </a:schemeClr>
                </a:solidFill>
                <a:latin typeface="Helvetica" panose="020B0500000000000000" pitchFamily="34" charset="0"/>
              </a:rPr>
              <a:t> order </a:t>
            </a:r>
            <a:r>
              <a:rPr lang="pl-PL" sz="3200" b="1" err="1">
                <a:solidFill>
                  <a:schemeClr val="bg2">
                    <a:lumMod val="25000"/>
                  </a:schemeClr>
                </a:solidFill>
                <a:latin typeface="Helvetica" panose="020B0500000000000000" pitchFamily="34" charset="0"/>
              </a:rPr>
              <a:t>functions</a:t>
            </a:r>
            <a:endParaRPr lang="pl-PL" sz="3200" b="1">
              <a:solidFill>
                <a:schemeClr val="bg2">
                  <a:lumMod val="25000"/>
                </a:schemeClr>
              </a:solidFill>
              <a:latin typeface="Helvetica" panose="020B0500000000000000" pitchFamily="34" charset="0"/>
            </a:endParaRPr>
          </a:p>
          <a:p>
            <a:pPr marL="457200" indent="-457200">
              <a:buFont typeface="Arial" panose="020B0604020202020204" pitchFamily="34" charset="0"/>
              <a:buChar char="•"/>
            </a:pPr>
            <a:r>
              <a:rPr lang="pl-PL" sz="3200" err="1">
                <a:solidFill>
                  <a:schemeClr val="bg2">
                    <a:lumMod val="25000"/>
                  </a:schemeClr>
                </a:solidFill>
                <a:latin typeface="Helvetica" panose="020B0500000000000000" pitchFamily="34" charset="0"/>
              </a:rPr>
              <a:t>Autogeneration</a:t>
            </a:r>
            <a:r>
              <a:rPr lang="pl-PL" sz="3200">
                <a:solidFill>
                  <a:schemeClr val="bg2">
                    <a:lumMod val="25000"/>
                  </a:schemeClr>
                </a:solidFill>
                <a:latin typeface="Helvetica" panose="020B0500000000000000" pitchFamily="34" charset="0"/>
              </a:rPr>
              <a:t> of </a:t>
            </a:r>
            <a:r>
              <a:rPr lang="pl-PL" sz="3200" err="1">
                <a:solidFill>
                  <a:schemeClr val="bg2">
                    <a:lumMod val="25000"/>
                  </a:schemeClr>
                </a:solidFill>
                <a:latin typeface="Helvetica" panose="020B0500000000000000" pitchFamily="34" charset="0"/>
              </a:rPr>
              <a:t>boilerplate</a:t>
            </a:r>
            <a:endParaRPr lang="pl-PL" sz="3200">
              <a:solidFill>
                <a:schemeClr val="bg2">
                  <a:lumMod val="25000"/>
                </a:schemeClr>
              </a:solidFill>
              <a:latin typeface="Helvetica" panose="020B0500000000000000" pitchFamily="34" charset="0"/>
            </a:endParaRPr>
          </a:p>
          <a:p>
            <a:pPr marL="457200" indent="-457200">
              <a:buFont typeface="Arial" panose="020B0604020202020204" pitchFamily="34" charset="0"/>
              <a:buChar char="•"/>
            </a:pPr>
            <a:r>
              <a:rPr lang="pl-PL" sz="3200">
                <a:solidFill>
                  <a:schemeClr val="bg2">
                    <a:lumMod val="25000"/>
                  </a:schemeClr>
                </a:solidFill>
                <a:latin typeface="Helvetica" panose="020B0500000000000000" pitchFamily="34" charset="0"/>
              </a:rPr>
              <a:t>FP </a:t>
            </a:r>
            <a:r>
              <a:rPr lang="pl-PL" sz="3200" err="1">
                <a:solidFill>
                  <a:schemeClr val="bg2">
                    <a:lumMod val="25000"/>
                  </a:schemeClr>
                </a:solidFill>
                <a:latin typeface="Helvetica" panose="020B0500000000000000" pitchFamily="34" charset="0"/>
              </a:rPr>
              <a:t>support</a:t>
            </a:r>
            <a:endParaRPr lang="pl-PL" sz="3200">
              <a:solidFill>
                <a:schemeClr val="bg2">
                  <a:lumMod val="25000"/>
                </a:schemeClr>
              </a:solidFill>
              <a:latin typeface="Helvetica" panose="020B0500000000000000" pitchFamily="34" charset="0"/>
            </a:endParaRPr>
          </a:p>
          <a:p>
            <a:pPr marL="457200" indent="-457200">
              <a:buFont typeface="Arial" panose="020B0604020202020204" pitchFamily="34" charset="0"/>
              <a:buChar char="•"/>
            </a:pPr>
            <a:r>
              <a:rPr lang="pl-PL" sz="3200">
                <a:solidFill>
                  <a:schemeClr val="bg2">
                    <a:lumMod val="25000"/>
                  </a:schemeClr>
                </a:solidFill>
                <a:latin typeface="Helvetica" panose="020B0500000000000000" pitchFamily="34" charset="0"/>
              </a:rPr>
              <a:t>String </a:t>
            </a:r>
            <a:r>
              <a:rPr lang="pl-PL" sz="3200" err="1">
                <a:solidFill>
                  <a:schemeClr val="bg2">
                    <a:lumMod val="25000"/>
                  </a:schemeClr>
                </a:solidFill>
                <a:latin typeface="Helvetica" panose="020B0500000000000000" pitchFamily="34" charset="0"/>
              </a:rPr>
              <a:t>interpolation</a:t>
            </a:r>
            <a:endParaRPr lang="pl-PL" sz="3200">
              <a:solidFill>
                <a:schemeClr val="bg2">
                  <a:lumMod val="25000"/>
                </a:schemeClr>
              </a:solidFill>
              <a:latin typeface="Helvetica" panose="020B0500000000000000" pitchFamily="34" charset="0"/>
            </a:endParaRPr>
          </a:p>
          <a:p>
            <a:pPr marL="457200" indent="-457200">
              <a:buFont typeface="Arial" panose="020B0604020202020204" pitchFamily="34" charset="0"/>
              <a:buChar char="•"/>
            </a:pPr>
            <a:r>
              <a:rPr lang="pl-PL" sz="3200">
                <a:solidFill>
                  <a:schemeClr val="bg2">
                    <a:lumMod val="25000"/>
                  </a:schemeClr>
                </a:solidFill>
                <a:latin typeface="Helvetica" panose="020B0500000000000000" pitchFamily="34" charset="0"/>
              </a:rPr>
              <a:t>Data </a:t>
            </a:r>
            <a:r>
              <a:rPr lang="pl-PL" sz="3200" err="1">
                <a:solidFill>
                  <a:schemeClr val="bg2">
                    <a:lumMod val="25000"/>
                  </a:schemeClr>
                </a:solidFill>
                <a:latin typeface="Helvetica" panose="020B0500000000000000" pitchFamily="34" charset="0"/>
              </a:rPr>
              <a:t>class</a:t>
            </a:r>
            <a:endParaRPr lang="pl-PL" sz="3200">
              <a:solidFill>
                <a:schemeClr val="bg2">
                  <a:lumMod val="25000"/>
                </a:schemeClr>
              </a:solidFill>
              <a:latin typeface="Helvetica" panose="020B0500000000000000" pitchFamily="34" charset="0"/>
            </a:endParaRPr>
          </a:p>
          <a:p>
            <a:pPr marL="457200" indent="-457200">
              <a:buFont typeface="Arial" panose="020B0604020202020204" pitchFamily="34" charset="0"/>
              <a:buChar char="•"/>
            </a:pPr>
            <a:r>
              <a:rPr lang="pl-PL" sz="3200" err="1">
                <a:solidFill>
                  <a:schemeClr val="bg2">
                    <a:lumMod val="25000"/>
                  </a:schemeClr>
                </a:solidFill>
                <a:latin typeface="Helvetica" panose="020B0500000000000000" pitchFamily="34" charset="0"/>
              </a:rPr>
              <a:t>Sealed</a:t>
            </a:r>
            <a:r>
              <a:rPr lang="pl-PL" sz="3200">
                <a:solidFill>
                  <a:schemeClr val="bg2">
                    <a:lumMod val="25000"/>
                  </a:schemeClr>
                </a:solidFill>
                <a:latin typeface="Helvetica" panose="020B0500000000000000" pitchFamily="34" charset="0"/>
              </a:rPr>
              <a:t> </a:t>
            </a:r>
            <a:r>
              <a:rPr lang="pl-PL" sz="3200" err="1">
                <a:solidFill>
                  <a:schemeClr val="bg2">
                    <a:lumMod val="25000"/>
                  </a:schemeClr>
                </a:solidFill>
                <a:latin typeface="Helvetica" panose="020B0500000000000000" pitchFamily="34" charset="0"/>
              </a:rPr>
              <a:t>class</a:t>
            </a:r>
            <a:endParaRPr lang="pl-PL" sz="3200">
              <a:solidFill>
                <a:schemeClr val="bg2">
                  <a:lumMod val="25000"/>
                </a:schemeClr>
              </a:solidFill>
              <a:latin typeface="Helvetica" panose="020B0500000000000000" pitchFamily="34" charset="0"/>
            </a:endParaRPr>
          </a:p>
          <a:p>
            <a:pPr marL="457200" indent="-457200">
              <a:buFont typeface="Arial" panose="020B0604020202020204" pitchFamily="34" charset="0"/>
              <a:buChar char="•"/>
            </a:pPr>
            <a:r>
              <a:rPr lang="pl-PL" sz="3200" err="1">
                <a:solidFill>
                  <a:schemeClr val="bg2">
                    <a:lumMod val="25000"/>
                  </a:schemeClr>
                </a:solidFill>
                <a:latin typeface="Helvetica" panose="020B0500000000000000" pitchFamily="34" charset="0"/>
              </a:rPr>
              <a:t>Lambdas</a:t>
            </a:r>
            <a:r>
              <a:rPr lang="pl-PL" sz="3200">
                <a:solidFill>
                  <a:schemeClr val="bg2">
                    <a:lumMod val="25000"/>
                  </a:schemeClr>
                </a:solidFill>
                <a:latin typeface="Helvetica" panose="020B0500000000000000" pitchFamily="34" charset="0"/>
              </a:rPr>
              <a:t> with </a:t>
            </a:r>
            <a:r>
              <a:rPr lang="pl-PL" sz="3200" err="1">
                <a:solidFill>
                  <a:schemeClr val="bg2">
                    <a:lumMod val="25000"/>
                  </a:schemeClr>
                </a:solidFill>
                <a:latin typeface="Helvetica" panose="020B0500000000000000" pitchFamily="34" charset="0"/>
              </a:rPr>
              <a:t>receivers</a:t>
            </a:r>
            <a:endParaRPr lang="pl-PL" sz="3200">
              <a:solidFill>
                <a:schemeClr val="bg2">
                  <a:lumMod val="25000"/>
                </a:schemeClr>
              </a:solidFill>
              <a:latin typeface="Helvetica" panose="020B0500000000000000" pitchFamily="34" charset="0"/>
            </a:endParaRPr>
          </a:p>
          <a:p>
            <a:pPr marL="457200" indent="-457200">
              <a:buFont typeface="Arial" panose="020B0604020202020204" pitchFamily="34" charset="0"/>
              <a:buChar char="•"/>
            </a:pPr>
            <a:r>
              <a:rPr lang="pl-PL" sz="3200" err="1">
                <a:solidFill>
                  <a:schemeClr val="bg2">
                    <a:lumMod val="25000"/>
                  </a:schemeClr>
                </a:solidFill>
                <a:latin typeface="Helvetica" panose="020B0500000000000000" pitchFamily="34" charset="0"/>
              </a:rPr>
              <a:t>Coroutines</a:t>
            </a:r>
            <a:endParaRPr lang="pl-PL" sz="3200">
              <a:solidFill>
                <a:schemeClr val="bg2">
                  <a:lumMod val="25000"/>
                </a:schemeClr>
              </a:solidFill>
              <a:latin typeface="Helvetica" panose="020B0500000000000000" pitchFamily="34" charset="0"/>
            </a:endParaRPr>
          </a:p>
          <a:p>
            <a:pPr marL="457200" indent="-457200">
              <a:buFont typeface="Arial" panose="020B0604020202020204" pitchFamily="34" charset="0"/>
              <a:buChar char="•"/>
            </a:pPr>
            <a:r>
              <a:rPr lang="pl-PL" sz="3200" err="1">
                <a:solidFill>
                  <a:schemeClr val="bg2">
                    <a:lumMod val="25000"/>
                  </a:schemeClr>
                </a:solidFill>
                <a:latin typeface="Helvetica" panose="020B0500000000000000" pitchFamily="34" charset="0"/>
              </a:rPr>
              <a:t>Exceptions</a:t>
            </a:r>
            <a:r>
              <a:rPr lang="pl-PL" sz="3200">
                <a:solidFill>
                  <a:schemeClr val="bg2">
                    <a:lumMod val="25000"/>
                  </a:schemeClr>
                </a:solidFill>
                <a:latin typeface="Helvetica" panose="020B0500000000000000" pitchFamily="34" charset="0"/>
              </a:rPr>
              <a:t> </a:t>
            </a:r>
            <a:r>
              <a:rPr lang="pl-PL" sz="3200" err="1">
                <a:solidFill>
                  <a:schemeClr val="bg2">
                    <a:lumMod val="25000"/>
                  </a:schemeClr>
                </a:solidFill>
                <a:latin typeface="Helvetica" panose="020B0500000000000000" pitchFamily="34" charset="0"/>
              </a:rPr>
              <a:t>are</a:t>
            </a:r>
            <a:r>
              <a:rPr lang="pl-PL" sz="3200">
                <a:solidFill>
                  <a:schemeClr val="bg2">
                    <a:lumMod val="25000"/>
                  </a:schemeClr>
                </a:solidFill>
                <a:latin typeface="Helvetica" panose="020B0500000000000000" pitchFamily="34" charset="0"/>
              </a:rPr>
              <a:t> </a:t>
            </a:r>
            <a:r>
              <a:rPr lang="pl-PL" sz="3200" err="1">
                <a:solidFill>
                  <a:schemeClr val="bg2">
                    <a:lumMod val="25000"/>
                  </a:schemeClr>
                </a:solidFill>
                <a:latin typeface="Helvetica" panose="020B0500000000000000" pitchFamily="34" charset="0"/>
              </a:rPr>
              <a:t>unchecked</a:t>
            </a:r>
            <a:endParaRPr lang="pl-PL" sz="3200">
              <a:solidFill>
                <a:schemeClr val="bg2">
                  <a:lumMod val="25000"/>
                </a:schemeClr>
              </a:solidFill>
              <a:latin typeface="Helvetica" panose="020B0500000000000000" pitchFamily="34" charset="0"/>
            </a:endParaRPr>
          </a:p>
          <a:p>
            <a:pPr marL="457200" indent="-457200">
              <a:buFont typeface="Arial" panose="020B0604020202020204" pitchFamily="34" charset="0"/>
              <a:buChar char="•"/>
            </a:pPr>
            <a:r>
              <a:rPr lang="pl-PL" sz="3200">
                <a:solidFill>
                  <a:schemeClr val="bg2">
                    <a:lumMod val="25000"/>
                  </a:schemeClr>
                </a:solidFill>
                <a:latin typeface="Helvetica" panose="020B0500000000000000" pitchFamily="34" charset="0"/>
              </a:rPr>
              <a:t>Operator </a:t>
            </a:r>
            <a:r>
              <a:rPr lang="pl-PL" sz="3200" err="1">
                <a:solidFill>
                  <a:schemeClr val="bg2">
                    <a:lumMod val="25000"/>
                  </a:schemeClr>
                </a:solidFill>
                <a:latin typeface="Helvetica" panose="020B0500000000000000" pitchFamily="34" charset="0"/>
              </a:rPr>
              <a:t>overloading</a:t>
            </a:r>
            <a:endParaRPr lang="pl-PL" sz="3200">
              <a:solidFill>
                <a:schemeClr val="bg2">
                  <a:lumMod val="25000"/>
                </a:schemeClr>
              </a:solidFill>
              <a:latin typeface="Helvetica" panose="020B0500000000000000" pitchFamily="34" charset="0"/>
            </a:endParaRPr>
          </a:p>
          <a:p>
            <a:pPr marL="457200" indent="-457200">
              <a:buFont typeface="Arial" panose="020B0604020202020204" pitchFamily="34" charset="0"/>
              <a:buChar char="•"/>
            </a:pPr>
            <a:r>
              <a:rPr lang="pl-PL" sz="3200" err="1">
                <a:solidFill>
                  <a:schemeClr val="bg2">
                    <a:lumMod val="25000"/>
                  </a:schemeClr>
                </a:solidFill>
                <a:latin typeface="Helvetica" panose="020B0500000000000000" pitchFamily="34" charset="0"/>
              </a:rPr>
              <a:t>Better</a:t>
            </a:r>
            <a:r>
              <a:rPr lang="pl-PL" sz="3200">
                <a:solidFill>
                  <a:schemeClr val="bg2">
                    <a:lumMod val="25000"/>
                  </a:schemeClr>
                </a:solidFill>
                <a:latin typeface="Helvetica" panose="020B0500000000000000" pitchFamily="34" charset="0"/>
              </a:rPr>
              <a:t> </a:t>
            </a:r>
            <a:r>
              <a:rPr lang="pl-PL" sz="3200" err="1">
                <a:solidFill>
                  <a:schemeClr val="bg2">
                    <a:lumMod val="25000"/>
                  </a:schemeClr>
                </a:solidFill>
                <a:latin typeface="Helvetica" panose="020B0500000000000000" pitchFamily="34" charset="0"/>
              </a:rPr>
              <a:t>generics</a:t>
            </a:r>
            <a:endParaRPr lang="pl-PL" sz="3200">
              <a:solidFill>
                <a:schemeClr val="bg2">
                  <a:lumMod val="25000"/>
                </a:schemeClr>
              </a:solidFill>
              <a:latin typeface="Helvetica" panose="020B0500000000000000" pitchFamily="34" charset="0"/>
            </a:endParaRPr>
          </a:p>
          <a:p>
            <a:pPr marL="457200" indent="-457200">
              <a:buFont typeface="Arial" panose="020B0604020202020204" pitchFamily="34" charset="0"/>
              <a:buChar char="•"/>
            </a:pPr>
            <a:r>
              <a:rPr lang="pl-PL" sz="3200" err="1">
                <a:solidFill>
                  <a:schemeClr val="bg2">
                    <a:lumMod val="25000"/>
                  </a:schemeClr>
                </a:solidFill>
                <a:latin typeface="Helvetica" panose="020B0500000000000000" pitchFamily="34" charset="0"/>
              </a:rPr>
              <a:t>Implicit</a:t>
            </a:r>
            <a:r>
              <a:rPr lang="pl-PL" sz="3200">
                <a:solidFill>
                  <a:schemeClr val="bg2">
                    <a:lumMod val="25000"/>
                  </a:schemeClr>
                </a:solidFill>
                <a:latin typeface="Helvetica" panose="020B0500000000000000" pitchFamily="34" charset="0"/>
              </a:rPr>
              <a:t> casting</a:t>
            </a:r>
          </a:p>
          <a:p>
            <a:pPr marL="457200" indent="-457200">
              <a:buFont typeface="Arial" panose="020B0604020202020204" pitchFamily="34" charset="0"/>
              <a:buChar char="•"/>
            </a:pPr>
            <a:r>
              <a:rPr lang="en-US" sz="3200">
                <a:solidFill>
                  <a:schemeClr val="bg2">
                    <a:lumMod val="25000"/>
                  </a:schemeClr>
                </a:solidFill>
                <a:latin typeface="Helvetica" panose="020B0500000000000000" pitchFamily="34" charset="0"/>
              </a:rPr>
              <a:t>Interoperability</a:t>
            </a:r>
            <a:endParaRPr lang="pl-PL" sz="3200">
              <a:solidFill>
                <a:schemeClr val="bg2">
                  <a:lumMod val="25000"/>
                </a:schemeClr>
              </a:solidFill>
              <a:latin typeface="Helvetica" panose="020B0500000000000000" pitchFamily="34" charset="0"/>
            </a:endParaRPr>
          </a:p>
          <a:p>
            <a:pPr marL="457200" indent="-457200">
              <a:buFont typeface="Arial" panose="020B0604020202020204" pitchFamily="34" charset="0"/>
              <a:buChar char="•"/>
            </a:pPr>
            <a:r>
              <a:rPr lang="pl-PL" sz="3200">
                <a:solidFill>
                  <a:schemeClr val="bg2">
                    <a:lumMod val="25000"/>
                  </a:schemeClr>
                </a:solidFill>
                <a:latin typeface="Helvetica" panose="020B0500000000000000" pitchFamily="34" charset="0"/>
              </a:rPr>
              <a:t>…</a:t>
            </a:r>
            <a:endParaRPr lang="en-US" sz="3200">
              <a:solidFill>
                <a:schemeClr val="bg2">
                  <a:lumMod val="25000"/>
                </a:schemeClr>
              </a:solidFill>
              <a:latin typeface="Helvetica" panose="020B0500000000000000" pitchFamily="34" charset="0"/>
            </a:endParaRPr>
          </a:p>
        </p:txBody>
      </p:sp>
    </p:spTree>
    <p:extLst>
      <p:ext uri="{BB962C8B-B14F-4D97-AF65-F5344CB8AC3E}">
        <p14:creationId xmlns:p14="http://schemas.microsoft.com/office/powerpoint/2010/main" val="3511410206"/>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a:t>
            </a:r>
            <a:r>
              <a:rPr lang="pl-PL" sz="2000">
                <a:solidFill>
                  <a:schemeClr val="bg1">
                    <a:lumMod val="75000"/>
                  </a:schemeClr>
                </a:solidFill>
                <a:latin typeface="Helvetica" panose="020B0500000000000000" pitchFamily="34" charset="0"/>
              </a:rPr>
              <a:t>5</a:t>
            </a:r>
            <a:r>
              <a:rPr lang="de-DE" sz="2000">
                <a:solidFill>
                  <a:schemeClr val="bg1">
                    <a:lumMod val="75000"/>
                  </a:schemeClr>
                </a:solidFill>
                <a:latin typeface="Helvetica" panose="020B0500000000000000" pitchFamily="34" charset="0"/>
              </a:rPr>
              <a:t>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D48B943-A8A8-46EB-B865-B49DE3B5D82D}"/>
              </a:ext>
            </a:extLst>
          </p:cNvPr>
          <p:cNvSpPr txBox="1"/>
          <p:nvPr/>
        </p:nvSpPr>
        <p:spPr>
          <a:xfrm>
            <a:off x="3319403" y="701586"/>
            <a:ext cx="14627633"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Niski próg wejścia</a:t>
            </a:r>
            <a:endParaRPr lang="en-US" sz="8000">
              <a:solidFill>
                <a:schemeClr val="bg2">
                  <a:lumMod val="25000"/>
                </a:schemeClr>
              </a:solidFill>
              <a:latin typeface="Helvetica" panose="020B0500000000000000" pitchFamily="34" charset="0"/>
            </a:endParaRPr>
          </a:p>
        </p:txBody>
      </p:sp>
      <p:pic>
        <p:nvPicPr>
          <p:cNvPr id="8" name="Obraz 7" descr="Obraz zawierający osoba, mężczyzna, budynek, patrzenie&#10;&#10;Opis wygenerowany automatycznie">
            <a:extLst>
              <a:ext uri="{FF2B5EF4-FFF2-40B4-BE49-F238E27FC236}">
                <a16:creationId xmlns:a16="http://schemas.microsoft.com/office/drawing/2014/main" id="{59D97705-7153-4836-8EFE-B74DEC96EF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278" y="2912669"/>
            <a:ext cx="15309292" cy="9277431"/>
          </a:xfrm>
          <a:prstGeom prst="rect">
            <a:avLst/>
          </a:prstGeom>
        </p:spPr>
      </p:pic>
    </p:spTree>
    <p:extLst>
      <p:ext uri="{BB962C8B-B14F-4D97-AF65-F5344CB8AC3E}">
        <p14:creationId xmlns:p14="http://schemas.microsoft.com/office/powerpoint/2010/main" val="546790101"/>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a:t>
            </a:r>
            <a:r>
              <a:rPr lang="pl-PL" sz="2000">
                <a:solidFill>
                  <a:schemeClr val="bg1">
                    <a:lumMod val="75000"/>
                  </a:schemeClr>
                </a:solidFill>
                <a:latin typeface="Helvetica" panose="020B0500000000000000" pitchFamily="34" charset="0"/>
              </a:rPr>
              <a:t>5</a:t>
            </a:r>
            <a:r>
              <a:rPr lang="de-DE" sz="2000">
                <a:solidFill>
                  <a:schemeClr val="bg1">
                    <a:lumMod val="75000"/>
                  </a:schemeClr>
                </a:solidFill>
                <a:latin typeface="Helvetica" panose="020B0500000000000000" pitchFamily="34" charset="0"/>
              </a:rPr>
              <a:t>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D48B943-A8A8-46EB-B865-B49DE3B5D82D}"/>
              </a:ext>
            </a:extLst>
          </p:cNvPr>
          <p:cNvSpPr txBox="1"/>
          <p:nvPr/>
        </p:nvSpPr>
        <p:spPr>
          <a:xfrm>
            <a:off x="3319403" y="701586"/>
            <a:ext cx="17944790"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To jak, gotowi na nową przygodę?</a:t>
            </a:r>
            <a:endParaRPr lang="en-US" sz="8000">
              <a:solidFill>
                <a:schemeClr val="bg2">
                  <a:lumMod val="25000"/>
                </a:schemeClr>
              </a:solidFill>
              <a:latin typeface="Helvetica" panose="020B0500000000000000" pitchFamily="34" charset="0"/>
            </a:endParaRPr>
          </a:p>
        </p:txBody>
      </p:sp>
      <p:pic>
        <p:nvPicPr>
          <p:cNvPr id="5" name="Obraz 4" descr="Obraz zawierający tekst&#10;&#10;Opis wygenerowany automatycznie">
            <a:extLst>
              <a:ext uri="{FF2B5EF4-FFF2-40B4-BE49-F238E27FC236}">
                <a16:creationId xmlns:a16="http://schemas.microsoft.com/office/drawing/2014/main" id="{F8410744-3FAA-48EB-ABAB-4BE70A0BF6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403" y="2233694"/>
            <a:ext cx="18911374" cy="10637648"/>
          </a:xfrm>
          <a:prstGeom prst="rect">
            <a:avLst/>
          </a:prstGeom>
        </p:spPr>
      </p:pic>
    </p:spTree>
    <p:extLst>
      <p:ext uri="{BB962C8B-B14F-4D97-AF65-F5344CB8AC3E}">
        <p14:creationId xmlns:p14="http://schemas.microsoft.com/office/powerpoint/2010/main" val="3666617375"/>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feld 39"/>
          <p:cNvSpPr txBox="1"/>
          <p:nvPr/>
        </p:nvSpPr>
        <p:spPr>
          <a:xfrm>
            <a:off x="12695275" y="2796333"/>
            <a:ext cx="9876038" cy="1015663"/>
          </a:xfrm>
          <a:prstGeom prst="rect">
            <a:avLst/>
          </a:prstGeom>
          <a:noFill/>
        </p:spPr>
        <p:txBody>
          <a:bodyPr wrap="square" rtlCol="0">
            <a:spAutoFit/>
          </a:bodyPr>
          <a:lstStyle/>
          <a:p>
            <a:r>
              <a:rPr lang="en-US" sz="6000">
                <a:solidFill>
                  <a:schemeClr val="bg2">
                    <a:lumMod val="25000"/>
                  </a:schemeClr>
                </a:solidFill>
                <a:latin typeface="Helvetica" panose="020B0500000000000000" pitchFamily="34" charset="0"/>
              </a:rPr>
              <a:t>JAK ZACZĄĆ?</a:t>
            </a:r>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2019.03.25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Tree>
    <p:extLst>
      <p:ext uri="{BB962C8B-B14F-4D97-AF65-F5344CB8AC3E}">
        <p14:creationId xmlns:p14="http://schemas.microsoft.com/office/powerpoint/2010/main" val="2194209369"/>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feld 39"/>
          <p:cNvSpPr txBox="1"/>
          <p:nvPr/>
        </p:nvSpPr>
        <p:spPr>
          <a:xfrm>
            <a:off x="12695275" y="2796333"/>
            <a:ext cx="9876038" cy="4708981"/>
          </a:xfrm>
          <a:prstGeom prst="rect">
            <a:avLst/>
          </a:prstGeom>
          <a:noFill/>
        </p:spPr>
        <p:txBody>
          <a:bodyPr wrap="square" rtlCol="0">
            <a:spAutoFit/>
          </a:bodyPr>
          <a:lstStyle/>
          <a:p>
            <a:r>
              <a:rPr lang="pl-PL" sz="6000">
                <a:solidFill>
                  <a:schemeClr val="bg2">
                    <a:lumMod val="25000"/>
                  </a:schemeClr>
                </a:solidFill>
                <a:latin typeface="Helvetica" panose="020B0500000000000000" pitchFamily="34" charset="0"/>
              </a:rPr>
              <a:t>Sekrety Języka Kotlin i Dlaczego Jest Przyszłością Programowania?</a:t>
            </a:r>
          </a:p>
          <a:p>
            <a:br>
              <a:rPr lang="pl-PL" sz="6000">
                <a:solidFill>
                  <a:schemeClr val="bg2">
                    <a:lumMod val="25000"/>
                  </a:schemeClr>
                </a:solidFill>
                <a:latin typeface="Helvetica" panose="020B0500000000000000" pitchFamily="34" charset="0"/>
              </a:rPr>
            </a:br>
            <a:endParaRPr lang="pl-PL" sz="6000">
              <a:solidFill>
                <a:schemeClr val="bg2">
                  <a:lumMod val="25000"/>
                </a:schemeClr>
              </a:solidFill>
              <a:latin typeface="Helvetica" panose="020B0500000000000000" pitchFamily="34" charset="0"/>
            </a:endParaRPr>
          </a:p>
        </p:txBody>
      </p:sp>
      <p:sp>
        <p:nvSpPr>
          <p:cNvPr id="7" name="Textfeld 6"/>
          <p:cNvSpPr txBox="1"/>
          <p:nvPr/>
        </p:nvSpPr>
        <p:spPr>
          <a:xfrm>
            <a:off x="12695275" y="5919716"/>
            <a:ext cx="9187980" cy="1384995"/>
          </a:xfrm>
          <a:prstGeom prst="rect">
            <a:avLst/>
          </a:prstGeom>
          <a:noFill/>
        </p:spPr>
        <p:txBody>
          <a:bodyPr wrap="square" rtlCol="0">
            <a:spAutoFit/>
          </a:bodyPr>
          <a:lstStyle/>
          <a:p>
            <a:r>
              <a:rPr lang="pl-PL" sz="2800"/>
              <a:t>Michał Gellert (Software Developer i Kotlin </a:t>
            </a:r>
            <a:r>
              <a:rPr lang="pl-PL" sz="2800" err="1"/>
              <a:t>Expert</a:t>
            </a:r>
            <a:r>
              <a:rPr lang="pl-PL" sz="2800"/>
              <a:t>)</a:t>
            </a:r>
          </a:p>
          <a:p>
            <a:r>
              <a:rPr lang="pl-PL" sz="2800"/>
              <a:t>Mirek Burnejko (CEO w </a:t>
            </a:r>
            <a:r>
              <a:rPr lang="pl-PL" sz="2800" err="1"/>
              <a:t>eduzo</a:t>
            </a:r>
            <a:r>
              <a:rPr lang="pl-PL" sz="2800"/>
              <a:t>)</a:t>
            </a:r>
            <a:br>
              <a:rPr lang="pl-PL" sz="2800"/>
            </a:br>
            <a:endParaRPr lang="de-DE" sz="2800">
              <a:solidFill>
                <a:schemeClr val="bg2">
                  <a:lumMod val="50000"/>
                </a:schemeClr>
              </a:solidFill>
              <a:latin typeface="Century Gothic" panose="020B0502020202020204" pitchFamily="34" charset="0"/>
            </a:endParaRPr>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2019.03.25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sp>
        <p:nvSpPr>
          <p:cNvPr id="16" name="Rechteck 15"/>
          <p:cNvSpPr/>
          <p:nvPr/>
        </p:nvSpPr>
        <p:spPr>
          <a:xfrm>
            <a:off x="12773553" y="5025211"/>
            <a:ext cx="352408" cy="6513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Tree>
    <p:extLst>
      <p:ext uri="{BB962C8B-B14F-4D97-AF65-F5344CB8AC3E}">
        <p14:creationId xmlns:p14="http://schemas.microsoft.com/office/powerpoint/2010/main" val="2748104761"/>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Potrzebujemy</a:t>
            </a:r>
            <a:endParaRPr lang="en-US" sz="8000">
              <a:solidFill>
                <a:schemeClr val="bg2">
                  <a:lumMod val="25000"/>
                </a:schemeClr>
              </a:solidFill>
              <a:latin typeface="Helvetica" panose="020B0500000000000000" pitchFamily="34" charset="0"/>
            </a:endParaRPr>
          </a:p>
        </p:txBody>
      </p:sp>
      <p:pic>
        <p:nvPicPr>
          <p:cNvPr id="8" name="Obraz 7">
            <a:extLst>
              <a:ext uri="{FF2B5EF4-FFF2-40B4-BE49-F238E27FC236}">
                <a16:creationId xmlns:a16="http://schemas.microsoft.com/office/drawing/2014/main" id="{9CF789FA-7CBA-4882-ACFB-59800E0DBB61}"/>
              </a:ext>
            </a:extLst>
          </p:cNvPr>
          <p:cNvPicPr>
            <a:picLocks noChangeAspect="1"/>
          </p:cNvPicPr>
          <p:nvPr/>
        </p:nvPicPr>
        <p:blipFill>
          <a:blip r:embed="rId4"/>
          <a:stretch>
            <a:fillRect/>
          </a:stretch>
        </p:blipFill>
        <p:spPr>
          <a:xfrm>
            <a:off x="3319404" y="3742841"/>
            <a:ext cx="5986939" cy="5487449"/>
          </a:xfrm>
          <a:prstGeom prst="rect">
            <a:avLst/>
          </a:prstGeom>
        </p:spPr>
      </p:pic>
      <p:sp>
        <p:nvSpPr>
          <p:cNvPr id="9" name="Prostokąt 8">
            <a:extLst>
              <a:ext uri="{FF2B5EF4-FFF2-40B4-BE49-F238E27FC236}">
                <a16:creationId xmlns:a16="http://schemas.microsoft.com/office/drawing/2014/main" id="{2D19CCCC-94DF-4224-8F8E-DE287043E659}"/>
              </a:ext>
            </a:extLst>
          </p:cNvPr>
          <p:cNvSpPr/>
          <p:nvPr/>
        </p:nvSpPr>
        <p:spPr>
          <a:xfrm>
            <a:off x="3032359" y="10338683"/>
            <a:ext cx="6561027" cy="369332"/>
          </a:xfrm>
          <a:prstGeom prst="rect">
            <a:avLst/>
          </a:prstGeom>
        </p:spPr>
        <p:txBody>
          <a:bodyPr wrap="none">
            <a:spAutoFit/>
          </a:bodyPr>
          <a:lstStyle/>
          <a:p>
            <a:r>
              <a:rPr lang="pl-PL"/>
              <a:t>https://adoptopenjdk.net/?variant=openjdk11&amp;jvmVariant=hotspot</a:t>
            </a:r>
          </a:p>
        </p:txBody>
      </p:sp>
      <p:pic>
        <p:nvPicPr>
          <p:cNvPr id="11" name="Obraz 10">
            <a:extLst>
              <a:ext uri="{FF2B5EF4-FFF2-40B4-BE49-F238E27FC236}">
                <a16:creationId xmlns:a16="http://schemas.microsoft.com/office/drawing/2014/main" id="{4FED32EE-ED94-40BC-9FA5-D920724F542B}"/>
              </a:ext>
            </a:extLst>
          </p:cNvPr>
          <p:cNvPicPr>
            <a:picLocks noChangeAspect="1"/>
          </p:cNvPicPr>
          <p:nvPr/>
        </p:nvPicPr>
        <p:blipFill>
          <a:blip r:embed="rId5"/>
          <a:stretch>
            <a:fillRect/>
          </a:stretch>
        </p:blipFill>
        <p:spPr>
          <a:xfrm>
            <a:off x="10606061" y="2333221"/>
            <a:ext cx="12573000" cy="7515225"/>
          </a:xfrm>
          <a:prstGeom prst="rect">
            <a:avLst/>
          </a:prstGeom>
        </p:spPr>
      </p:pic>
      <p:sp>
        <p:nvSpPr>
          <p:cNvPr id="12" name="Prostokąt 11">
            <a:extLst>
              <a:ext uri="{FF2B5EF4-FFF2-40B4-BE49-F238E27FC236}">
                <a16:creationId xmlns:a16="http://schemas.microsoft.com/office/drawing/2014/main" id="{ABC7C08F-3650-4DD8-A08B-4261EF4A1023}"/>
              </a:ext>
            </a:extLst>
          </p:cNvPr>
          <p:cNvSpPr/>
          <p:nvPr/>
        </p:nvSpPr>
        <p:spPr>
          <a:xfrm>
            <a:off x="13855094" y="10338683"/>
            <a:ext cx="6074933" cy="369332"/>
          </a:xfrm>
          <a:prstGeom prst="rect">
            <a:avLst/>
          </a:prstGeom>
        </p:spPr>
        <p:txBody>
          <a:bodyPr wrap="none">
            <a:spAutoFit/>
          </a:bodyPr>
          <a:lstStyle/>
          <a:p>
            <a:r>
              <a:rPr lang="pl-PL"/>
              <a:t>https://www.jetbrains.com/idea/download/#section=windows</a:t>
            </a:r>
          </a:p>
        </p:txBody>
      </p:sp>
    </p:spTree>
    <p:extLst>
      <p:ext uri="{BB962C8B-B14F-4D97-AF65-F5344CB8AC3E}">
        <p14:creationId xmlns:p14="http://schemas.microsoft.com/office/powerpoint/2010/main" val="164539247"/>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Konfigurujemy</a:t>
            </a:r>
            <a:endParaRPr lang="en-US" sz="8000">
              <a:solidFill>
                <a:schemeClr val="bg2">
                  <a:lumMod val="25000"/>
                </a:schemeClr>
              </a:solidFill>
              <a:latin typeface="Helvetica" panose="020B0500000000000000" pitchFamily="34" charset="0"/>
            </a:endParaRPr>
          </a:p>
        </p:txBody>
      </p:sp>
      <p:pic>
        <p:nvPicPr>
          <p:cNvPr id="2" name="Obraz 1">
            <a:extLst>
              <a:ext uri="{FF2B5EF4-FFF2-40B4-BE49-F238E27FC236}">
                <a16:creationId xmlns:a16="http://schemas.microsoft.com/office/drawing/2014/main" id="{B8040D89-7A0B-46D6-95AC-D81F840E5764}"/>
              </a:ext>
            </a:extLst>
          </p:cNvPr>
          <p:cNvPicPr>
            <a:picLocks noChangeAspect="1"/>
          </p:cNvPicPr>
          <p:nvPr/>
        </p:nvPicPr>
        <p:blipFill>
          <a:blip r:embed="rId4"/>
          <a:stretch>
            <a:fillRect/>
          </a:stretch>
        </p:blipFill>
        <p:spPr>
          <a:xfrm>
            <a:off x="3319404" y="2413721"/>
            <a:ext cx="13044617" cy="10178651"/>
          </a:xfrm>
          <a:prstGeom prst="rect">
            <a:avLst/>
          </a:prstGeom>
        </p:spPr>
      </p:pic>
      <p:sp>
        <p:nvSpPr>
          <p:cNvPr id="5" name="Strzałka: w lewo 4">
            <a:extLst>
              <a:ext uri="{FF2B5EF4-FFF2-40B4-BE49-F238E27FC236}">
                <a16:creationId xmlns:a16="http://schemas.microsoft.com/office/drawing/2014/main" id="{042B1AAA-7015-4C0C-91DF-F8B0076E6C49}"/>
              </a:ext>
            </a:extLst>
          </p:cNvPr>
          <p:cNvSpPr/>
          <p:nvPr/>
        </p:nvSpPr>
        <p:spPr>
          <a:xfrm rot="2195947">
            <a:off x="14746637" y="2510726"/>
            <a:ext cx="7229960" cy="56491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Strzałka: w lewo 7">
            <a:extLst>
              <a:ext uri="{FF2B5EF4-FFF2-40B4-BE49-F238E27FC236}">
                <a16:creationId xmlns:a16="http://schemas.microsoft.com/office/drawing/2014/main" id="{F4E1BD8D-A16A-42DE-87C9-985E250CCB98}"/>
              </a:ext>
            </a:extLst>
          </p:cNvPr>
          <p:cNvSpPr/>
          <p:nvPr/>
        </p:nvSpPr>
        <p:spPr>
          <a:xfrm rot="6168115">
            <a:off x="3174570" y="5452822"/>
            <a:ext cx="7229960" cy="56491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Tree>
    <p:extLst>
      <p:ext uri="{BB962C8B-B14F-4D97-AF65-F5344CB8AC3E}">
        <p14:creationId xmlns:p14="http://schemas.microsoft.com/office/powerpoint/2010/main" val="35748863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Gotowe, do pracy</a:t>
            </a:r>
            <a:endParaRPr lang="en-US" sz="8000">
              <a:solidFill>
                <a:schemeClr val="bg2">
                  <a:lumMod val="25000"/>
                </a:schemeClr>
              </a:solidFill>
              <a:latin typeface="Helvetica" panose="020B0500000000000000" pitchFamily="34" charset="0"/>
            </a:endParaRPr>
          </a:p>
        </p:txBody>
      </p:sp>
    </p:spTree>
    <p:extLst>
      <p:ext uri="{BB962C8B-B14F-4D97-AF65-F5344CB8AC3E}">
        <p14:creationId xmlns:p14="http://schemas.microsoft.com/office/powerpoint/2010/main" val="560268875"/>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3" y="701586"/>
            <a:ext cx="16023673"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Porównajmy sobie te dwie metody</a:t>
            </a:r>
            <a:endParaRPr lang="en-US" sz="8000">
              <a:solidFill>
                <a:schemeClr val="bg2">
                  <a:lumMod val="25000"/>
                </a:schemeClr>
              </a:solidFill>
              <a:latin typeface="Helvetica" panose="020B0500000000000000" pitchFamily="34" charset="0"/>
            </a:endParaRPr>
          </a:p>
        </p:txBody>
      </p:sp>
      <p:pic>
        <p:nvPicPr>
          <p:cNvPr id="2" name="Obraz 1">
            <a:extLst>
              <a:ext uri="{FF2B5EF4-FFF2-40B4-BE49-F238E27FC236}">
                <a16:creationId xmlns:a16="http://schemas.microsoft.com/office/drawing/2014/main" id="{05B3BC2A-CF95-4D53-84A7-D3628FC5F8A9}"/>
              </a:ext>
            </a:extLst>
          </p:cNvPr>
          <p:cNvPicPr>
            <a:picLocks noChangeAspect="1"/>
          </p:cNvPicPr>
          <p:nvPr/>
        </p:nvPicPr>
        <p:blipFill>
          <a:blip r:embed="rId4"/>
          <a:stretch>
            <a:fillRect/>
          </a:stretch>
        </p:blipFill>
        <p:spPr>
          <a:xfrm>
            <a:off x="2058987" y="4419966"/>
            <a:ext cx="20259675" cy="4524375"/>
          </a:xfrm>
          <a:prstGeom prst="rect">
            <a:avLst/>
          </a:prstGeom>
        </p:spPr>
      </p:pic>
    </p:spTree>
    <p:extLst>
      <p:ext uri="{BB962C8B-B14F-4D97-AF65-F5344CB8AC3E}">
        <p14:creationId xmlns:p14="http://schemas.microsoft.com/office/powerpoint/2010/main" val="1672847046"/>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828802" y="1"/>
            <a:ext cx="22548848" cy="13716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147106" y="13051777"/>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2019.03.25  |  C-137 / </a:t>
            </a:r>
            <a:r>
              <a:rPr lang="de-DE" sz="2000" err="1">
                <a:solidFill>
                  <a:schemeClr val="bg1">
                    <a:lumMod val="75000"/>
                  </a:schemeClr>
                </a:solidFill>
                <a:latin typeface="Helvetica" panose="020B0500000000000000" pitchFamily="34" charset="0"/>
              </a:rPr>
              <a:t>Ziemia</a:t>
            </a:r>
            <a:endParaRPr lang="de-DE" sz="2000">
              <a:solidFill>
                <a:schemeClr val="bg1">
                  <a:lumMod val="75000"/>
                </a:schemeClr>
              </a:solidFill>
              <a:latin typeface="Helvetica" panose="020B0500000000000000" pitchFamily="34" charset="0"/>
            </a:endParaRPr>
          </a:p>
        </p:txBody>
      </p:sp>
      <p:pic>
        <p:nvPicPr>
          <p:cNvPr id="19" name="Obraz 18" descr="Obraz zawierający obiekt&#10;&#10;Opis wygenerowany automatycznie">
            <a:extLst>
              <a:ext uri="{FF2B5EF4-FFF2-40B4-BE49-F238E27FC236}">
                <a16:creationId xmlns:a16="http://schemas.microsoft.com/office/drawing/2014/main" id="{41D81E79-4968-3344-B130-C4759A82C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F27D6F8F-C46E-467E-9D39-3776440BC968}"/>
              </a:ext>
            </a:extLst>
          </p:cNvPr>
          <p:cNvSpPr txBox="1"/>
          <p:nvPr/>
        </p:nvSpPr>
        <p:spPr>
          <a:xfrm>
            <a:off x="3319403" y="701586"/>
            <a:ext cx="14627633" cy="3785652"/>
          </a:xfrm>
          <a:prstGeom prst="rect">
            <a:avLst/>
          </a:prstGeom>
          <a:noFill/>
        </p:spPr>
        <p:txBody>
          <a:bodyPr wrap="square" rtlCol="0">
            <a:spAutoFit/>
          </a:bodyPr>
          <a:lstStyle/>
          <a:p>
            <a:r>
              <a:rPr lang="pl-PL" sz="8000">
                <a:solidFill>
                  <a:schemeClr val="bg1"/>
                </a:solidFill>
                <a:latin typeface="Helvetica" panose="020B0500000000000000" pitchFamily="34" charset="0"/>
              </a:rPr>
              <a:t>PUK </a:t>
            </a:r>
            <a:r>
              <a:rPr lang="pl-PL" sz="8000" err="1">
                <a:solidFill>
                  <a:schemeClr val="bg1"/>
                </a:solidFill>
                <a:latin typeface="Helvetica" panose="020B0500000000000000" pitchFamily="34" charset="0"/>
              </a:rPr>
              <a:t>PUK</a:t>
            </a:r>
            <a:endParaRPr lang="pl-PL" sz="8000">
              <a:solidFill>
                <a:schemeClr val="bg1"/>
              </a:solidFill>
              <a:latin typeface="Helvetica" panose="020B0500000000000000" pitchFamily="34" charset="0"/>
            </a:endParaRPr>
          </a:p>
          <a:p>
            <a:r>
              <a:rPr lang="pl-PL" sz="8000">
                <a:solidFill>
                  <a:schemeClr val="bg1"/>
                </a:solidFill>
                <a:latin typeface="Helvetica" panose="020B0500000000000000" pitchFamily="34" charset="0"/>
              </a:rPr>
              <a:t>KTO TAM?</a:t>
            </a:r>
          </a:p>
          <a:p>
            <a:r>
              <a:rPr lang="pl-PL" sz="8000">
                <a:solidFill>
                  <a:schemeClr val="bg1"/>
                </a:solidFill>
                <a:latin typeface="Helvetica" panose="020B0500000000000000" pitchFamily="34" charset="0"/>
              </a:rPr>
              <a:t>NULL POINTER EXCEPTION!</a:t>
            </a:r>
            <a:endParaRPr lang="en-US" sz="8000">
              <a:solidFill>
                <a:schemeClr val="bg1"/>
              </a:solidFill>
              <a:latin typeface="Helvetica" panose="020B0500000000000000" pitchFamily="34" charset="0"/>
            </a:endParaRPr>
          </a:p>
        </p:txBody>
      </p:sp>
      <p:pic>
        <p:nvPicPr>
          <p:cNvPr id="4" name="Obraz 3" descr="Obraz zawierający zrzut ekranu&#10;&#10;Opis wygenerowany automatycznie">
            <a:extLst>
              <a:ext uri="{FF2B5EF4-FFF2-40B4-BE49-F238E27FC236}">
                <a16:creationId xmlns:a16="http://schemas.microsoft.com/office/drawing/2014/main" id="{46CE5F43-4C7E-4E18-BE00-8EB857AFF4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8937" y="5188823"/>
            <a:ext cx="20868273" cy="7131903"/>
          </a:xfrm>
          <a:prstGeom prst="rect">
            <a:avLst/>
          </a:prstGeom>
        </p:spPr>
      </p:pic>
    </p:spTree>
    <p:extLst>
      <p:ext uri="{BB962C8B-B14F-4D97-AF65-F5344CB8AC3E}">
        <p14:creationId xmlns:p14="http://schemas.microsoft.com/office/powerpoint/2010/main" val="4199971853"/>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7562506"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Zastanówmy się nad </a:t>
            </a:r>
            <a:r>
              <a:rPr lang="pl-PL" sz="8000" err="1">
                <a:solidFill>
                  <a:schemeClr val="bg2">
                    <a:lumMod val="25000"/>
                  </a:schemeClr>
                </a:solidFill>
                <a:latin typeface="Helvetica" panose="020B0500000000000000" pitchFamily="34" charset="0"/>
              </a:rPr>
              <a:t>javą</a:t>
            </a:r>
            <a:r>
              <a:rPr lang="pl-PL" sz="8000">
                <a:solidFill>
                  <a:schemeClr val="bg2">
                    <a:lumMod val="25000"/>
                  </a:schemeClr>
                </a:solidFill>
                <a:latin typeface="Helvetica" panose="020B0500000000000000" pitchFamily="34" charset="0"/>
              </a:rPr>
              <a:t> / nie-</a:t>
            </a:r>
            <a:r>
              <a:rPr lang="pl-PL" sz="8000" err="1">
                <a:solidFill>
                  <a:schemeClr val="bg2">
                    <a:lumMod val="25000"/>
                  </a:schemeClr>
                </a:solidFill>
                <a:latin typeface="Helvetica" panose="020B0500000000000000" pitchFamily="34" charset="0"/>
              </a:rPr>
              <a:t>javą</a:t>
            </a:r>
            <a:endParaRPr lang="en-US" sz="8000">
              <a:solidFill>
                <a:schemeClr val="bg2">
                  <a:lumMod val="25000"/>
                </a:schemeClr>
              </a:solidFill>
              <a:latin typeface="Helvetica" panose="020B0500000000000000" pitchFamily="34" charset="0"/>
            </a:endParaRPr>
          </a:p>
        </p:txBody>
      </p:sp>
      <p:pic>
        <p:nvPicPr>
          <p:cNvPr id="5" name="Obraz 4">
            <a:extLst>
              <a:ext uri="{FF2B5EF4-FFF2-40B4-BE49-F238E27FC236}">
                <a16:creationId xmlns:a16="http://schemas.microsoft.com/office/drawing/2014/main" id="{07922A2A-64DB-40F4-A672-E6E09B750B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25831" y="3573083"/>
            <a:ext cx="9742779" cy="7956603"/>
          </a:xfrm>
          <a:prstGeom prst="rect">
            <a:avLst/>
          </a:prstGeom>
        </p:spPr>
      </p:pic>
    </p:spTree>
    <p:extLst>
      <p:ext uri="{BB962C8B-B14F-4D97-AF65-F5344CB8AC3E}">
        <p14:creationId xmlns:p14="http://schemas.microsoft.com/office/powerpoint/2010/main" val="2423667639"/>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7562506"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Podejście </a:t>
            </a:r>
            <a:r>
              <a:rPr lang="pl-PL" sz="8000" err="1">
                <a:solidFill>
                  <a:schemeClr val="bg2">
                    <a:lumMod val="25000"/>
                  </a:schemeClr>
                </a:solidFill>
                <a:latin typeface="Helvetica" panose="020B0500000000000000" pitchFamily="34" charset="0"/>
              </a:rPr>
              <a:t>javowe</a:t>
            </a:r>
            <a:endParaRPr lang="en-US" sz="8000">
              <a:solidFill>
                <a:schemeClr val="bg2">
                  <a:lumMod val="25000"/>
                </a:schemeClr>
              </a:solidFill>
              <a:latin typeface="Helvetica" panose="020B0500000000000000" pitchFamily="34" charset="0"/>
            </a:endParaRPr>
          </a:p>
        </p:txBody>
      </p:sp>
      <p:pic>
        <p:nvPicPr>
          <p:cNvPr id="2" name="Obraz 1">
            <a:extLst>
              <a:ext uri="{FF2B5EF4-FFF2-40B4-BE49-F238E27FC236}">
                <a16:creationId xmlns:a16="http://schemas.microsoft.com/office/drawing/2014/main" id="{6AC6A4E6-4C04-4684-9348-594AE63C51D9}"/>
              </a:ext>
            </a:extLst>
          </p:cNvPr>
          <p:cNvPicPr>
            <a:picLocks noChangeAspect="1"/>
          </p:cNvPicPr>
          <p:nvPr/>
        </p:nvPicPr>
        <p:blipFill>
          <a:blip r:embed="rId4"/>
          <a:stretch>
            <a:fillRect/>
          </a:stretch>
        </p:blipFill>
        <p:spPr>
          <a:xfrm>
            <a:off x="3319404" y="2633891"/>
            <a:ext cx="12199774" cy="5427758"/>
          </a:xfrm>
          <a:prstGeom prst="rect">
            <a:avLst/>
          </a:prstGeom>
        </p:spPr>
      </p:pic>
      <p:pic>
        <p:nvPicPr>
          <p:cNvPr id="7" name="Obraz 6">
            <a:extLst>
              <a:ext uri="{FF2B5EF4-FFF2-40B4-BE49-F238E27FC236}">
                <a16:creationId xmlns:a16="http://schemas.microsoft.com/office/drawing/2014/main" id="{E3F8B226-03B8-4431-89BD-1E2BA795A854}"/>
              </a:ext>
            </a:extLst>
          </p:cNvPr>
          <p:cNvPicPr>
            <a:picLocks noChangeAspect="1"/>
          </p:cNvPicPr>
          <p:nvPr/>
        </p:nvPicPr>
        <p:blipFill>
          <a:blip r:embed="rId5"/>
          <a:stretch>
            <a:fillRect/>
          </a:stretch>
        </p:blipFill>
        <p:spPr>
          <a:xfrm>
            <a:off x="3319404" y="8061650"/>
            <a:ext cx="12238560" cy="3739560"/>
          </a:xfrm>
          <a:prstGeom prst="rect">
            <a:avLst/>
          </a:prstGeom>
        </p:spPr>
      </p:pic>
    </p:spTree>
    <p:extLst>
      <p:ext uri="{BB962C8B-B14F-4D97-AF65-F5344CB8AC3E}">
        <p14:creationId xmlns:p14="http://schemas.microsoft.com/office/powerpoint/2010/main" val="14045536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Podejście </a:t>
            </a:r>
            <a:r>
              <a:rPr lang="pl-PL" sz="8000" err="1">
                <a:solidFill>
                  <a:schemeClr val="bg2">
                    <a:lumMod val="25000"/>
                  </a:schemeClr>
                </a:solidFill>
                <a:latin typeface="Helvetica" panose="020B0500000000000000" pitchFamily="34" charset="0"/>
              </a:rPr>
              <a:t>Kotlinowe</a:t>
            </a:r>
            <a:endParaRPr lang="en-US" sz="8000">
              <a:solidFill>
                <a:schemeClr val="bg2">
                  <a:lumMod val="25000"/>
                </a:schemeClr>
              </a:solidFill>
              <a:latin typeface="Helvetica" panose="020B0500000000000000" pitchFamily="34" charset="0"/>
            </a:endParaRPr>
          </a:p>
        </p:txBody>
      </p:sp>
      <p:pic>
        <p:nvPicPr>
          <p:cNvPr id="2" name="Obraz 1">
            <a:extLst>
              <a:ext uri="{FF2B5EF4-FFF2-40B4-BE49-F238E27FC236}">
                <a16:creationId xmlns:a16="http://schemas.microsoft.com/office/drawing/2014/main" id="{C960072D-03F1-401B-86BE-D2D60A1AE276}"/>
              </a:ext>
            </a:extLst>
          </p:cNvPr>
          <p:cNvPicPr>
            <a:picLocks noChangeAspect="1"/>
          </p:cNvPicPr>
          <p:nvPr/>
        </p:nvPicPr>
        <p:blipFill>
          <a:blip r:embed="rId4"/>
          <a:stretch>
            <a:fillRect/>
          </a:stretch>
        </p:blipFill>
        <p:spPr>
          <a:xfrm>
            <a:off x="3319404" y="7261548"/>
            <a:ext cx="9525000" cy="4343400"/>
          </a:xfrm>
          <a:prstGeom prst="rect">
            <a:avLst/>
          </a:prstGeom>
        </p:spPr>
      </p:pic>
      <p:pic>
        <p:nvPicPr>
          <p:cNvPr id="5" name="Obraz 4">
            <a:extLst>
              <a:ext uri="{FF2B5EF4-FFF2-40B4-BE49-F238E27FC236}">
                <a16:creationId xmlns:a16="http://schemas.microsoft.com/office/drawing/2014/main" id="{D23D67C6-1808-4EF2-AA90-B28CAF322D45}"/>
              </a:ext>
            </a:extLst>
          </p:cNvPr>
          <p:cNvPicPr>
            <a:picLocks noChangeAspect="1"/>
          </p:cNvPicPr>
          <p:nvPr/>
        </p:nvPicPr>
        <p:blipFill>
          <a:blip r:embed="rId5"/>
          <a:stretch>
            <a:fillRect/>
          </a:stretch>
        </p:blipFill>
        <p:spPr>
          <a:xfrm>
            <a:off x="3319404" y="3385854"/>
            <a:ext cx="7048500" cy="2057400"/>
          </a:xfrm>
          <a:prstGeom prst="rect">
            <a:avLst/>
          </a:prstGeom>
        </p:spPr>
      </p:pic>
    </p:spTree>
    <p:extLst>
      <p:ext uri="{BB962C8B-B14F-4D97-AF65-F5344CB8AC3E}">
        <p14:creationId xmlns:p14="http://schemas.microsoft.com/office/powerpoint/2010/main" val="685944335"/>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828802" y="1"/>
            <a:ext cx="22548848" cy="13716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147106" y="13051777"/>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2019.03.25  |  C-137 / </a:t>
            </a:r>
            <a:r>
              <a:rPr lang="de-DE" sz="2000" err="1">
                <a:solidFill>
                  <a:schemeClr val="bg1">
                    <a:lumMod val="75000"/>
                  </a:schemeClr>
                </a:solidFill>
                <a:latin typeface="Helvetica" panose="020B0500000000000000" pitchFamily="34" charset="0"/>
              </a:rPr>
              <a:t>Ziemia</a:t>
            </a:r>
            <a:endParaRPr lang="de-DE" sz="2000">
              <a:solidFill>
                <a:schemeClr val="bg1">
                  <a:lumMod val="75000"/>
                </a:schemeClr>
              </a:solidFill>
              <a:latin typeface="Helvetica" panose="020B0500000000000000" pitchFamily="34" charset="0"/>
            </a:endParaRPr>
          </a:p>
        </p:txBody>
      </p:sp>
      <p:pic>
        <p:nvPicPr>
          <p:cNvPr id="19" name="Obraz 18" descr="Obraz zawierający obiekt&#10;&#10;Opis wygenerowany automatycznie">
            <a:extLst>
              <a:ext uri="{FF2B5EF4-FFF2-40B4-BE49-F238E27FC236}">
                <a16:creationId xmlns:a16="http://schemas.microsoft.com/office/drawing/2014/main" id="{41D81E79-4968-3344-B130-C4759A82C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21CB76C1-4451-434E-8174-7B1678B29914}"/>
              </a:ext>
            </a:extLst>
          </p:cNvPr>
          <p:cNvSpPr txBox="1"/>
          <p:nvPr/>
        </p:nvSpPr>
        <p:spPr>
          <a:xfrm>
            <a:off x="4720620" y="3734068"/>
            <a:ext cx="14936410" cy="6247864"/>
          </a:xfrm>
          <a:prstGeom prst="rect">
            <a:avLst/>
          </a:prstGeom>
          <a:noFill/>
        </p:spPr>
        <p:txBody>
          <a:bodyPr wrap="square" rtlCol="0">
            <a:spAutoFit/>
          </a:bodyPr>
          <a:lstStyle/>
          <a:p>
            <a:r>
              <a:rPr lang="pl-PL" sz="40000">
                <a:solidFill>
                  <a:schemeClr val="bg1"/>
                </a:solidFill>
                <a:latin typeface="Helvetica" panose="020B0500000000000000" pitchFamily="34" charset="0"/>
              </a:rPr>
              <a:t>ALE…</a:t>
            </a:r>
            <a:endParaRPr lang="en-US" sz="40000">
              <a:solidFill>
                <a:schemeClr val="bg1"/>
              </a:solidFill>
              <a:latin typeface="Helvetica" panose="020B0500000000000000" pitchFamily="34" charset="0"/>
            </a:endParaRPr>
          </a:p>
        </p:txBody>
      </p:sp>
    </p:spTree>
    <p:extLst>
      <p:ext uri="{BB962C8B-B14F-4D97-AF65-F5344CB8AC3E}">
        <p14:creationId xmlns:p14="http://schemas.microsoft.com/office/powerpoint/2010/main" val="3941129478"/>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err="1">
                <a:solidFill>
                  <a:schemeClr val="bg2">
                    <a:lumMod val="25000"/>
                  </a:schemeClr>
                </a:solidFill>
                <a:latin typeface="Helvetica" panose="020B0500000000000000" pitchFamily="34" charset="0"/>
              </a:rPr>
              <a:t>Null</a:t>
            </a:r>
            <a:r>
              <a:rPr lang="pl-PL" sz="8000">
                <a:solidFill>
                  <a:schemeClr val="bg2">
                    <a:lumMod val="25000"/>
                  </a:schemeClr>
                </a:solidFill>
                <a:latin typeface="Helvetica" panose="020B0500000000000000" pitchFamily="34" charset="0"/>
              </a:rPr>
              <a:t> w Kotlinie</a:t>
            </a:r>
            <a:endParaRPr lang="en-US" sz="8000">
              <a:solidFill>
                <a:schemeClr val="bg2">
                  <a:lumMod val="25000"/>
                </a:schemeClr>
              </a:solidFill>
              <a:latin typeface="Helvetica" panose="020B0500000000000000" pitchFamily="34" charset="0"/>
            </a:endParaRPr>
          </a:p>
        </p:txBody>
      </p:sp>
      <p:pic>
        <p:nvPicPr>
          <p:cNvPr id="2" name="Obraz 1">
            <a:extLst>
              <a:ext uri="{FF2B5EF4-FFF2-40B4-BE49-F238E27FC236}">
                <a16:creationId xmlns:a16="http://schemas.microsoft.com/office/drawing/2014/main" id="{2D4C1B68-B9EB-4618-8A5F-C888DC72AD0D}"/>
              </a:ext>
            </a:extLst>
          </p:cNvPr>
          <p:cNvPicPr>
            <a:picLocks noChangeAspect="1"/>
          </p:cNvPicPr>
          <p:nvPr/>
        </p:nvPicPr>
        <p:blipFill>
          <a:blip r:embed="rId4"/>
          <a:stretch>
            <a:fillRect/>
          </a:stretch>
        </p:blipFill>
        <p:spPr>
          <a:xfrm>
            <a:off x="3319404" y="2954013"/>
            <a:ext cx="9537888" cy="1323439"/>
          </a:xfrm>
          <a:prstGeom prst="rect">
            <a:avLst/>
          </a:prstGeom>
        </p:spPr>
      </p:pic>
      <p:pic>
        <p:nvPicPr>
          <p:cNvPr id="5" name="Obraz 4">
            <a:extLst>
              <a:ext uri="{FF2B5EF4-FFF2-40B4-BE49-F238E27FC236}">
                <a16:creationId xmlns:a16="http://schemas.microsoft.com/office/drawing/2014/main" id="{9E719768-1C63-4423-8DAC-80FA92F8F291}"/>
              </a:ext>
            </a:extLst>
          </p:cNvPr>
          <p:cNvPicPr>
            <a:picLocks noChangeAspect="1"/>
          </p:cNvPicPr>
          <p:nvPr/>
        </p:nvPicPr>
        <p:blipFill>
          <a:blip r:embed="rId5"/>
          <a:stretch>
            <a:fillRect/>
          </a:stretch>
        </p:blipFill>
        <p:spPr>
          <a:xfrm>
            <a:off x="3319404" y="4598423"/>
            <a:ext cx="9537888" cy="2195228"/>
          </a:xfrm>
          <a:prstGeom prst="rect">
            <a:avLst/>
          </a:prstGeom>
        </p:spPr>
      </p:pic>
      <p:pic>
        <p:nvPicPr>
          <p:cNvPr id="7" name="Obraz 6">
            <a:extLst>
              <a:ext uri="{FF2B5EF4-FFF2-40B4-BE49-F238E27FC236}">
                <a16:creationId xmlns:a16="http://schemas.microsoft.com/office/drawing/2014/main" id="{0AC9EEDA-4F90-49C9-9726-094D3BC242C4}"/>
              </a:ext>
            </a:extLst>
          </p:cNvPr>
          <p:cNvPicPr>
            <a:picLocks noChangeAspect="1"/>
          </p:cNvPicPr>
          <p:nvPr/>
        </p:nvPicPr>
        <p:blipFill>
          <a:blip r:embed="rId6"/>
          <a:stretch>
            <a:fillRect/>
          </a:stretch>
        </p:blipFill>
        <p:spPr>
          <a:xfrm>
            <a:off x="3319404" y="7582790"/>
            <a:ext cx="9537888" cy="2249801"/>
          </a:xfrm>
          <a:prstGeom prst="rect">
            <a:avLst/>
          </a:prstGeom>
        </p:spPr>
      </p:pic>
      <p:pic>
        <p:nvPicPr>
          <p:cNvPr id="8" name="Obraz 7">
            <a:extLst>
              <a:ext uri="{FF2B5EF4-FFF2-40B4-BE49-F238E27FC236}">
                <a16:creationId xmlns:a16="http://schemas.microsoft.com/office/drawing/2014/main" id="{46513782-180D-44D4-9990-AB84C5A84479}"/>
              </a:ext>
            </a:extLst>
          </p:cNvPr>
          <p:cNvPicPr>
            <a:picLocks noChangeAspect="1"/>
          </p:cNvPicPr>
          <p:nvPr/>
        </p:nvPicPr>
        <p:blipFill>
          <a:blip r:embed="rId7"/>
          <a:stretch>
            <a:fillRect/>
          </a:stretch>
        </p:blipFill>
        <p:spPr>
          <a:xfrm>
            <a:off x="14370358" y="4842105"/>
            <a:ext cx="9500530" cy="2834491"/>
          </a:xfrm>
          <a:prstGeom prst="rect">
            <a:avLst/>
          </a:prstGeom>
        </p:spPr>
      </p:pic>
    </p:spTree>
    <p:extLst>
      <p:ext uri="{BB962C8B-B14F-4D97-AF65-F5344CB8AC3E}">
        <p14:creationId xmlns:p14="http://schemas.microsoft.com/office/powerpoint/2010/main" val="40255191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804769" y="0"/>
            <a:ext cx="22548848" cy="13716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feld 39"/>
          <p:cNvSpPr txBox="1"/>
          <p:nvPr/>
        </p:nvSpPr>
        <p:spPr>
          <a:xfrm>
            <a:off x="12449163" y="4609969"/>
            <a:ext cx="10099685" cy="4708981"/>
          </a:xfrm>
          <a:prstGeom prst="rect">
            <a:avLst/>
          </a:prstGeom>
          <a:noFill/>
        </p:spPr>
        <p:txBody>
          <a:bodyPr wrap="square" rtlCol="0">
            <a:spAutoFit/>
          </a:bodyPr>
          <a:lstStyle/>
          <a:p>
            <a:pPr marL="1143000" indent="-1143000">
              <a:buAutoNum type="arabicPeriod"/>
            </a:pPr>
            <a:r>
              <a:rPr lang="en-US" sz="6000">
                <a:solidFill>
                  <a:schemeClr val="bg2"/>
                </a:solidFill>
                <a:latin typeface="Helvetica" panose="020B0500000000000000" pitchFamily="34" charset="0"/>
              </a:rPr>
              <a:t>DLACZEGO KOTLIN?</a:t>
            </a:r>
          </a:p>
          <a:p>
            <a:pPr marL="1143000" indent="-1143000">
              <a:buAutoNum type="arabicPeriod"/>
            </a:pPr>
            <a:r>
              <a:rPr lang="en-US" sz="6000">
                <a:solidFill>
                  <a:schemeClr val="bg2"/>
                </a:solidFill>
                <a:latin typeface="Helvetica" panose="020B0500000000000000" pitchFamily="34" charset="0"/>
              </a:rPr>
              <a:t>JAK ZACZĄĆ?</a:t>
            </a:r>
          </a:p>
          <a:p>
            <a:pPr marL="1143000" indent="-1143000">
              <a:buAutoNum type="arabicPeriod"/>
            </a:pPr>
            <a:r>
              <a:rPr lang="en-US" sz="6000">
                <a:solidFill>
                  <a:schemeClr val="bg2"/>
                </a:solidFill>
                <a:latin typeface="Helvetica" panose="020B0500000000000000" pitchFamily="34" charset="0"/>
              </a:rPr>
              <a:t>3 SEKRETY KOTLINA</a:t>
            </a:r>
            <a:endParaRPr lang="pl-PL" sz="6000">
              <a:solidFill>
                <a:schemeClr val="bg2"/>
              </a:solidFill>
              <a:latin typeface="Helvetica" panose="020B0500000000000000" pitchFamily="34" charset="0"/>
            </a:endParaRPr>
          </a:p>
          <a:p>
            <a:pPr marL="1143000" indent="-1143000">
              <a:buFontTx/>
              <a:buAutoNum type="arabicPeriod"/>
            </a:pPr>
            <a:r>
              <a:rPr lang="en-US" sz="6000">
                <a:solidFill>
                  <a:schemeClr val="bg2"/>
                </a:solidFill>
                <a:latin typeface="Helvetica" panose="020B0500000000000000" pitchFamily="34" charset="0"/>
              </a:rPr>
              <a:t>KOTLIN vs. JAVA</a:t>
            </a:r>
          </a:p>
          <a:p>
            <a:pPr marL="1143000" indent="-1143000">
              <a:buAutoNum type="arabicPeriod"/>
            </a:pPr>
            <a:r>
              <a:rPr lang="en-US" sz="6000">
                <a:solidFill>
                  <a:schemeClr val="bg2"/>
                </a:solidFill>
                <a:latin typeface="Helvetica" panose="020B0500000000000000" pitchFamily="34" charset="0"/>
              </a:rPr>
              <a:t>PYTANIA I ODPOWIEDZI</a:t>
            </a:r>
          </a:p>
        </p:txBody>
      </p:sp>
      <p:sp>
        <p:nvSpPr>
          <p:cNvPr id="10" name="Textfeld 9"/>
          <p:cNvSpPr txBox="1"/>
          <p:nvPr/>
        </p:nvSpPr>
        <p:spPr>
          <a:xfrm>
            <a:off x="2147106" y="13051777"/>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2019.03.25  |  C-137 / </a:t>
            </a:r>
            <a:r>
              <a:rPr lang="de-DE" sz="2000" err="1">
                <a:solidFill>
                  <a:schemeClr val="bg1">
                    <a:lumMod val="75000"/>
                  </a:schemeClr>
                </a:solidFill>
                <a:latin typeface="Helvetica" panose="020B0500000000000000" pitchFamily="34" charset="0"/>
              </a:rPr>
              <a:t>Ziemia</a:t>
            </a:r>
            <a:endParaRPr lang="de-DE" sz="2000">
              <a:solidFill>
                <a:schemeClr val="bg1">
                  <a:lumMod val="75000"/>
                </a:schemeClr>
              </a:solidFill>
              <a:latin typeface="Helvetica" panose="020B0500000000000000" pitchFamily="34" charset="0"/>
            </a:endParaRPr>
          </a:p>
        </p:txBody>
      </p:sp>
      <p:pic>
        <p:nvPicPr>
          <p:cNvPr id="4" name="Grafik 3"/>
          <p:cNvPicPr>
            <a:picLocks noChangeAspect="1"/>
          </p:cNvPicPr>
          <p:nvPr/>
        </p:nvPicPr>
        <p:blipFill>
          <a:blip r:embed="rId3"/>
          <a:stretch>
            <a:fillRect/>
          </a:stretch>
        </p:blipFill>
        <p:spPr>
          <a:xfrm>
            <a:off x="5032696" y="3156460"/>
            <a:ext cx="5415638" cy="7616000"/>
          </a:xfrm>
          <a:prstGeom prst="rect">
            <a:avLst/>
          </a:prstGeom>
        </p:spPr>
      </p:pic>
      <p:pic>
        <p:nvPicPr>
          <p:cNvPr id="19" name="Obraz 18" descr="Obraz zawierający obiekt&#10;&#10;Opis wygenerowany automatycznie">
            <a:extLst>
              <a:ext uri="{FF2B5EF4-FFF2-40B4-BE49-F238E27FC236}">
                <a16:creationId xmlns:a16="http://schemas.microsoft.com/office/drawing/2014/main" id="{41D81E79-4968-3344-B130-C4759A82C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Tree>
    <p:extLst>
      <p:ext uri="{BB962C8B-B14F-4D97-AF65-F5344CB8AC3E}">
        <p14:creationId xmlns:p14="http://schemas.microsoft.com/office/powerpoint/2010/main" val="602941258"/>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Ale to nie koniec..</a:t>
            </a:r>
            <a:endParaRPr lang="en-US" sz="8000">
              <a:solidFill>
                <a:schemeClr val="bg2">
                  <a:lumMod val="25000"/>
                </a:schemeClr>
              </a:solidFill>
              <a:latin typeface="Helvetica" panose="020B0500000000000000" pitchFamily="34" charset="0"/>
            </a:endParaRPr>
          </a:p>
        </p:txBody>
      </p:sp>
      <p:pic>
        <p:nvPicPr>
          <p:cNvPr id="2" name="Obraz 1">
            <a:extLst>
              <a:ext uri="{FF2B5EF4-FFF2-40B4-BE49-F238E27FC236}">
                <a16:creationId xmlns:a16="http://schemas.microsoft.com/office/drawing/2014/main" id="{1D419940-C6E6-4471-9221-636A410EBC47}"/>
              </a:ext>
            </a:extLst>
          </p:cNvPr>
          <p:cNvPicPr>
            <a:picLocks noChangeAspect="1"/>
          </p:cNvPicPr>
          <p:nvPr/>
        </p:nvPicPr>
        <p:blipFill>
          <a:blip r:embed="rId4"/>
          <a:stretch>
            <a:fillRect/>
          </a:stretch>
        </p:blipFill>
        <p:spPr>
          <a:xfrm>
            <a:off x="3319404" y="2468335"/>
            <a:ext cx="7153275" cy="2247900"/>
          </a:xfrm>
          <a:prstGeom prst="rect">
            <a:avLst/>
          </a:prstGeom>
        </p:spPr>
      </p:pic>
      <p:pic>
        <p:nvPicPr>
          <p:cNvPr id="5" name="Obraz 4">
            <a:extLst>
              <a:ext uri="{FF2B5EF4-FFF2-40B4-BE49-F238E27FC236}">
                <a16:creationId xmlns:a16="http://schemas.microsoft.com/office/drawing/2014/main" id="{741D0A98-5688-4108-A5FB-89A79DA978F7}"/>
              </a:ext>
            </a:extLst>
          </p:cNvPr>
          <p:cNvPicPr>
            <a:picLocks noChangeAspect="1"/>
          </p:cNvPicPr>
          <p:nvPr/>
        </p:nvPicPr>
        <p:blipFill>
          <a:blip r:embed="rId5"/>
          <a:stretch>
            <a:fillRect/>
          </a:stretch>
        </p:blipFill>
        <p:spPr>
          <a:xfrm>
            <a:off x="11205927" y="2644547"/>
            <a:ext cx="6391275" cy="1895475"/>
          </a:xfrm>
          <a:prstGeom prst="rect">
            <a:avLst/>
          </a:prstGeom>
        </p:spPr>
      </p:pic>
      <p:pic>
        <p:nvPicPr>
          <p:cNvPr id="7" name="Obraz 6">
            <a:extLst>
              <a:ext uri="{FF2B5EF4-FFF2-40B4-BE49-F238E27FC236}">
                <a16:creationId xmlns:a16="http://schemas.microsoft.com/office/drawing/2014/main" id="{4FF83FCC-39CD-43AC-A425-0BDF3F756120}"/>
              </a:ext>
            </a:extLst>
          </p:cNvPr>
          <p:cNvPicPr>
            <a:picLocks noChangeAspect="1"/>
          </p:cNvPicPr>
          <p:nvPr/>
        </p:nvPicPr>
        <p:blipFill>
          <a:blip r:embed="rId6"/>
          <a:stretch>
            <a:fillRect/>
          </a:stretch>
        </p:blipFill>
        <p:spPr>
          <a:xfrm>
            <a:off x="11289185" y="4540022"/>
            <a:ext cx="6200775" cy="590550"/>
          </a:xfrm>
          <a:prstGeom prst="rect">
            <a:avLst/>
          </a:prstGeom>
        </p:spPr>
      </p:pic>
      <p:pic>
        <p:nvPicPr>
          <p:cNvPr id="8" name="Obraz 7">
            <a:extLst>
              <a:ext uri="{FF2B5EF4-FFF2-40B4-BE49-F238E27FC236}">
                <a16:creationId xmlns:a16="http://schemas.microsoft.com/office/drawing/2014/main" id="{08B76060-85B1-443C-8056-F402540224E1}"/>
              </a:ext>
            </a:extLst>
          </p:cNvPr>
          <p:cNvPicPr>
            <a:picLocks noChangeAspect="1"/>
          </p:cNvPicPr>
          <p:nvPr/>
        </p:nvPicPr>
        <p:blipFill>
          <a:blip r:embed="rId7"/>
          <a:stretch>
            <a:fillRect/>
          </a:stretch>
        </p:blipFill>
        <p:spPr>
          <a:xfrm>
            <a:off x="3673967" y="5750027"/>
            <a:ext cx="18850259" cy="6499477"/>
          </a:xfrm>
          <a:prstGeom prst="rect">
            <a:avLst/>
          </a:prstGeom>
        </p:spPr>
      </p:pic>
      <p:pic>
        <p:nvPicPr>
          <p:cNvPr id="9" name="Obraz 8">
            <a:extLst>
              <a:ext uri="{FF2B5EF4-FFF2-40B4-BE49-F238E27FC236}">
                <a16:creationId xmlns:a16="http://schemas.microsoft.com/office/drawing/2014/main" id="{B0F4442C-B3A7-49BE-9103-B15D84D1948F}"/>
              </a:ext>
            </a:extLst>
          </p:cNvPr>
          <p:cNvPicPr>
            <a:picLocks noChangeAspect="1"/>
          </p:cNvPicPr>
          <p:nvPr/>
        </p:nvPicPr>
        <p:blipFill>
          <a:blip r:embed="rId8"/>
          <a:stretch>
            <a:fillRect/>
          </a:stretch>
        </p:blipFill>
        <p:spPr>
          <a:xfrm>
            <a:off x="18330450" y="3393524"/>
            <a:ext cx="5019675" cy="733425"/>
          </a:xfrm>
          <a:prstGeom prst="rect">
            <a:avLst/>
          </a:prstGeom>
        </p:spPr>
      </p:pic>
    </p:spTree>
    <p:extLst>
      <p:ext uri="{BB962C8B-B14F-4D97-AF65-F5344CB8AC3E}">
        <p14:creationId xmlns:p14="http://schemas.microsoft.com/office/powerpoint/2010/main" val="42714507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828802" y="1"/>
            <a:ext cx="22548848" cy="13716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147106" y="13051777"/>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2019.03.25  |  C-137 / </a:t>
            </a:r>
            <a:r>
              <a:rPr lang="de-DE" sz="2000" err="1">
                <a:solidFill>
                  <a:schemeClr val="bg1">
                    <a:lumMod val="75000"/>
                  </a:schemeClr>
                </a:solidFill>
                <a:latin typeface="Helvetica" panose="020B0500000000000000" pitchFamily="34" charset="0"/>
              </a:rPr>
              <a:t>Ziemia</a:t>
            </a:r>
            <a:endParaRPr lang="de-DE" sz="2000">
              <a:solidFill>
                <a:schemeClr val="bg1">
                  <a:lumMod val="75000"/>
                </a:schemeClr>
              </a:solidFill>
              <a:latin typeface="Helvetica" panose="020B0500000000000000" pitchFamily="34" charset="0"/>
            </a:endParaRPr>
          </a:p>
        </p:txBody>
      </p:sp>
      <p:pic>
        <p:nvPicPr>
          <p:cNvPr id="19" name="Obraz 18" descr="Obraz zawierający obiekt&#10;&#10;Opis wygenerowany automatycznie">
            <a:extLst>
              <a:ext uri="{FF2B5EF4-FFF2-40B4-BE49-F238E27FC236}">
                <a16:creationId xmlns:a16="http://schemas.microsoft.com/office/drawing/2014/main" id="{41D81E79-4968-3344-B130-C4759A82C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F27D6F8F-C46E-467E-9D39-3776440BC968}"/>
              </a:ext>
            </a:extLst>
          </p:cNvPr>
          <p:cNvSpPr txBox="1"/>
          <p:nvPr/>
        </p:nvSpPr>
        <p:spPr>
          <a:xfrm>
            <a:off x="3319403" y="701586"/>
            <a:ext cx="14627633" cy="1323439"/>
          </a:xfrm>
          <a:prstGeom prst="rect">
            <a:avLst/>
          </a:prstGeom>
          <a:noFill/>
        </p:spPr>
        <p:txBody>
          <a:bodyPr wrap="square" rtlCol="0">
            <a:spAutoFit/>
          </a:bodyPr>
          <a:lstStyle/>
          <a:p>
            <a:r>
              <a:rPr lang="pl-PL" sz="8000">
                <a:solidFill>
                  <a:schemeClr val="bg1"/>
                </a:solidFill>
                <a:latin typeface="Helvetica" panose="020B0500000000000000" pitchFamily="34" charset="0"/>
              </a:rPr>
              <a:t>Reasumując</a:t>
            </a:r>
            <a:endParaRPr lang="en-US" sz="8000">
              <a:solidFill>
                <a:schemeClr val="bg1"/>
              </a:solidFill>
              <a:latin typeface="Helvetica" panose="020B0500000000000000" pitchFamily="34" charset="0"/>
            </a:endParaRPr>
          </a:p>
        </p:txBody>
      </p:sp>
      <p:pic>
        <p:nvPicPr>
          <p:cNvPr id="5" name="Obraz 4" descr="Obraz zawierający osoba, wewnątrz, mężczyzna&#10;&#10;Opis wygenerowany automatycznie">
            <a:extLst>
              <a:ext uri="{FF2B5EF4-FFF2-40B4-BE49-F238E27FC236}">
                <a16:creationId xmlns:a16="http://schemas.microsoft.com/office/drawing/2014/main" id="{515286B8-F761-4E45-9A1E-96171C83B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2611" y="1422009"/>
            <a:ext cx="7674124" cy="2609202"/>
          </a:xfrm>
          <a:prstGeom prst="rect">
            <a:avLst/>
          </a:prstGeom>
        </p:spPr>
      </p:pic>
      <p:pic>
        <p:nvPicPr>
          <p:cNvPr id="8" name="Obraz 7" descr="Obraz zawierający mężczyzna, osoba, krawat, odzież&#10;&#10;Opis wygenerowany automatycznie">
            <a:extLst>
              <a:ext uri="{FF2B5EF4-FFF2-40B4-BE49-F238E27FC236}">
                <a16:creationId xmlns:a16="http://schemas.microsoft.com/office/drawing/2014/main" id="{3E338050-4D08-44A8-8D2C-8244876F67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92768" y="4031210"/>
            <a:ext cx="7673966" cy="2916107"/>
          </a:xfrm>
          <a:prstGeom prst="rect">
            <a:avLst/>
          </a:prstGeom>
        </p:spPr>
      </p:pic>
      <p:pic>
        <p:nvPicPr>
          <p:cNvPr id="11" name="Obraz 10">
            <a:extLst>
              <a:ext uri="{FF2B5EF4-FFF2-40B4-BE49-F238E27FC236}">
                <a16:creationId xmlns:a16="http://schemas.microsoft.com/office/drawing/2014/main" id="{D9DFC855-4556-4713-8C87-0067A04FEA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92611" y="6887886"/>
            <a:ext cx="7677089" cy="2425960"/>
          </a:xfrm>
          <a:prstGeom prst="rect">
            <a:avLst/>
          </a:prstGeom>
        </p:spPr>
      </p:pic>
      <p:pic>
        <p:nvPicPr>
          <p:cNvPr id="13" name="Obraz 12">
            <a:extLst>
              <a:ext uri="{FF2B5EF4-FFF2-40B4-BE49-F238E27FC236}">
                <a16:creationId xmlns:a16="http://schemas.microsoft.com/office/drawing/2014/main" id="{20D814FD-4ACC-452D-949D-AF5C57D25D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92610" y="9313845"/>
            <a:ext cx="7673966" cy="2946803"/>
          </a:xfrm>
          <a:prstGeom prst="rect">
            <a:avLst/>
          </a:prstGeom>
        </p:spPr>
      </p:pic>
      <p:pic>
        <p:nvPicPr>
          <p:cNvPr id="14" name="Obraz 13">
            <a:extLst>
              <a:ext uri="{FF2B5EF4-FFF2-40B4-BE49-F238E27FC236}">
                <a16:creationId xmlns:a16="http://schemas.microsoft.com/office/drawing/2014/main" id="{8027D5B3-3E90-44C1-9A8F-39B849C7A5C6}"/>
              </a:ext>
            </a:extLst>
          </p:cNvPr>
          <p:cNvPicPr>
            <a:picLocks noChangeAspect="1"/>
          </p:cNvPicPr>
          <p:nvPr/>
        </p:nvPicPr>
        <p:blipFill>
          <a:blip r:embed="rId8"/>
          <a:stretch>
            <a:fillRect/>
          </a:stretch>
        </p:blipFill>
        <p:spPr>
          <a:xfrm>
            <a:off x="3319403" y="4500562"/>
            <a:ext cx="7153275" cy="4714875"/>
          </a:xfrm>
          <a:prstGeom prst="rect">
            <a:avLst/>
          </a:prstGeom>
        </p:spPr>
      </p:pic>
    </p:spTree>
    <p:extLst>
      <p:ext uri="{BB962C8B-B14F-4D97-AF65-F5344CB8AC3E}">
        <p14:creationId xmlns:p14="http://schemas.microsoft.com/office/powerpoint/2010/main" val="11060653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Kto korzysta z </a:t>
            </a:r>
            <a:r>
              <a:rPr lang="pl-PL" sz="8000" err="1">
                <a:solidFill>
                  <a:schemeClr val="bg2">
                    <a:lumMod val="25000"/>
                  </a:schemeClr>
                </a:solidFill>
                <a:latin typeface="Helvetica" panose="020B0500000000000000" pitchFamily="34" charset="0"/>
              </a:rPr>
              <a:t>utilsów</a:t>
            </a:r>
            <a:r>
              <a:rPr lang="pl-PL" sz="8000">
                <a:solidFill>
                  <a:schemeClr val="bg2">
                    <a:lumMod val="25000"/>
                  </a:schemeClr>
                </a:solidFill>
                <a:latin typeface="Helvetica" panose="020B0500000000000000" pitchFamily="34" charset="0"/>
              </a:rPr>
              <a:t>?</a:t>
            </a:r>
            <a:endParaRPr lang="en-US" sz="8000">
              <a:solidFill>
                <a:schemeClr val="bg2">
                  <a:lumMod val="25000"/>
                </a:schemeClr>
              </a:solidFill>
              <a:latin typeface="Helvetica" panose="020B0500000000000000" pitchFamily="34" charset="0"/>
            </a:endParaRPr>
          </a:p>
        </p:txBody>
      </p:sp>
      <p:sp>
        <p:nvSpPr>
          <p:cNvPr id="7" name="Textfeld 39">
            <a:extLst>
              <a:ext uri="{FF2B5EF4-FFF2-40B4-BE49-F238E27FC236}">
                <a16:creationId xmlns:a16="http://schemas.microsoft.com/office/drawing/2014/main" id="{D02F7B5B-F02A-434B-8601-EAFB7F4A2E9E}"/>
              </a:ext>
            </a:extLst>
          </p:cNvPr>
          <p:cNvSpPr txBox="1"/>
          <p:nvPr/>
        </p:nvSpPr>
        <p:spPr>
          <a:xfrm>
            <a:off x="3319404" y="6843046"/>
            <a:ext cx="12612854" cy="1323439"/>
          </a:xfrm>
          <a:prstGeom prst="rect">
            <a:avLst/>
          </a:prstGeom>
          <a:noFill/>
        </p:spPr>
        <p:txBody>
          <a:bodyPr wrap="square" rtlCol="0">
            <a:spAutoFit/>
          </a:bodyPr>
          <a:lstStyle/>
          <a:p>
            <a:r>
              <a:rPr lang="pl-PL" sz="8000" err="1">
                <a:solidFill>
                  <a:schemeClr val="bg2">
                    <a:lumMod val="25000"/>
                  </a:schemeClr>
                </a:solidFill>
                <a:latin typeface="Helvetica" panose="020B0500000000000000" pitchFamily="34" charset="0"/>
              </a:rPr>
              <a:t>StrUtils</a:t>
            </a:r>
            <a:r>
              <a:rPr lang="pl-PL" sz="8000">
                <a:solidFill>
                  <a:schemeClr val="bg2">
                    <a:lumMod val="25000"/>
                  </a:schemeClr>
                </a:solidFill>
                <a:latin typeface="Helvetica" panose="020B0500000000000000" pitchFamily="34" charset="0"/>
              </a:rPr>
              <a:t>, </a:t>
            </a:r>
            <a:r>
              <a:rPr lang="pl-PL" sz="8000" err="1">
                <a:solidFill>
                  <a:schemeClr val="bg2">
                    <a:lumMod val="25000"/>
                  </a:schemeClr>
                </a:solidFill>
                <a:latin typeface="Helvetica" panose="020B0500000000000000" pitchFamily="34" charset="0"/>
              </a:rPr>
              <a:t>FileUtils</a:t>
            </a:r>
            <a:r>
              <a:rPr lang="pl-PL" sz="8000">
                <a:solidFill>
                  <a:schemeClr val="bg2">
                    <a:lumMod val="25000"/>
                  </a:schemeClr>
                </a:solidFill>
                <a:latin typeface="Helvetica" panose="020B0500000000000000" pitchFamily="34" charset="0"/>
              </a:rPr>
              <a:t>, </a:t>
            </a:r>
            <a:r>
              <a:rPr lang="pl-PL" sz="8000" err="1">
                <a:solidFill>
                  <a:schemeClr val="bg2">
                    <a:lumMod val="25000"/>
                  </a:schemeClr>
                </a:solidFill>
                <a:latin typeface="Helvetica" panose="020B0500000000000000" pitchFamily="34" charset="0"/>
              </a:rPr>
              <a:t>etc</a:t>
            </a:r>
            <a:r>
              <a:rPr lang="pl-PL" sz="8000">
                <a:solidFill>
                  <a:schemeClr val="bg2">
                    <a:lumMod val="25000"/>
                  </a:schemeClr>
                </a:solidFill>
                <a:latin typeface="Helvetica" panose="020B0500000000000000" pitchFamily="34" charset="0"/>
              </a:rPr>
              <a:t>…</a:t>
            </a:r>
            <a:endParaRPr lang="en-US" sz="8000">
              <a:solidFill>
                <a:schemeClr val="bg2">
                  <a:lumMod val="25000"/>
                </a:schemeClr>
              </a:solidFill>
              <a:latin typeface="Helvetica" panose="020B0500000000000000" pitchFamily="34" charset="0"/>
            </a:endParaRPr>
          </a:p>
        </p:txBody>
      </p:sp>
    </p:spTree>
    <p:extLst>
      <p:ext uri="{BB962C8B-B14F-4D97-AF65-F5344CB8AC3E}">
        <p14:creationId xmlns:p14="http://schemas.microsoft.com/office/powerpoint/2010/main" val="4257288244"/>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err="1">
                <a:solidFill>
                  <a:schemeClr val="bg2">
                    <a:lumMod val="25000"/>
                  </a:schemeClr>
                </a:solidFill>
                <a:latin typeface="Helvetica" panose="020B0500000000000000" pitchFamily="34" charset="0"/>
              </a:rPr>
              <a:t>StrUtils</a:t>
            </a:r>
            <a:endParaRPr lang="en-US" sz="8000">
              <a:solidFill>
                <a:schemeClr val="bg2">
                  <a:lumMod val="25000"/>
                </a:schemeClr>
              </a:solidFill>
              <a:latin typeface="Helvetica" panose="020B0500000000000000" pitchFamily="34" charset="0"/>
            </a:endParaRPr>
          </a:p>
        </p:txBody>
      </p:sp>
      <p:pic>
        <p:nvPicPr>
          <p:cNvPr id="2" name="Obraz 1">
            <a:extLst>
              <a:ext uri="{FF2B5EF4-FFF2-40B4-BE49-F238E27FC236}">
                <a16:creationId xmlns:a16="http://schemas.microsoft.com/office/drawing/2014/main" id="{03858B55-64AA-41C8-A361-1272549AE899}"/>
              </a:ext>
            </a:extLst>
          </p:cNvPr>
          <p:cNvPicPr>
            <a:picLocks noChangeAspect="1"/>
          </p:cNvPicPr>
          <p:nvPr/>
        </p:nvPicPr>
        <p:blipFill>
          <a:blip r:embed="rId4"/>
          <a:stretch>
            <a:fillRect/>
          </a:stretch>
        </p:blipFill>
        <p:spPr>
          <a:xfrm>
            <a:off x="2444750" y="3786187"/>
            <a:ext cx="19488150" cy="6143625"/>
          </a:xfrm>
          <a:prstGeom prst="rect">
            <a:avLst/>
          </a:prstGeom>
        </p:spPr>
      </p:pic>
    </p:spTree>
    <p:extLst>
      <p:ext uri="{BB962C8B-B14F-4D97-AF65-F5344CB8AC3E}">
        <p14:creationId xmlns:p14="http://schemas.microsoft.com/office/powerpoint/2010/main" val="2359240454"/>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Standard </a:t>
            </a:r>
            <a:r>
              <a:rPr lang="pl-PL" sz="8000" err="1">
                <a:solidFill>
                  <a:schemeClr val="bg2">
                    <a:lumMod val="25000"/>
                  </a:schemeClr>
                </a:solidFill>
                <a:latin typeface="Helvetica" panose="020B0500000000000000" pitchFamily="34" charset="0"/>
              </a:rPr>
              <a:t>utils</a:t>
            </a:r>
            <a:endParaRPr lang="en-US" sz="8000">
              <a:solidFill>
                <a:schemeClr val="bg2">
                  <a:lumMod val="25000"/>
                </a:schemeClr>
              </a:solidFill>
              <a:latin typeface="Helvetica" panose="020B0500000000000000" pitchFamily="34" charset="0"/>
            </a:endParaRPr>
          </a:p>
        </p:txBody>
      </p:sp>
      <p:pic>
        <p:nvPicPr>
          <p:cNvPr id="2" name="Obraz 1">
            <a:extLst>
              <a:ext uri="{FF2B5EF4-FFF2-40B4-BE49-F238E27FC236}">
                <a16:creationId xmlns:a16="http://schemas.microsoft.com/office/drawing/2014/main" id="{F5CD00E6-AF6A-4532-9505-CADC18D7114F}"/>
              </a:ext>
            </a:extLst>
          </p:cNvPr>
          <p:cNvPicPr>
            <a:picLocks noChangeAspect="1"/>
          </p:cNvPicPr>
          <p:nvPr/>
        </p:nvPicPr>
        <p:blipFill>
          <a:blip r:embed="rId4"/>
          <a:stretch>
            <a:fillRect/>
          </a:stretch>
        </p:blipFill>
        <p:spPr>
          <a:xfrm>
            <a:off x="2562871" y="3209146"/>
            <a:ext cx="3686175" cy="904875"/>
          </a:xfrm>
          <a:prstGeom prst="rect">
            <a:avLst/>
          </a:prstGeom>
        </p:spPr>
      </p:pic>
      <p:pic>
        <p:nvPicPr>
          <p:cNvPr id="5" name="Obraz 4">
            <a:extLst>
              <a:ext uri="{FF2B5EF4-FFF2-40B4-BE49-F238E27FC236}">
                <a16:creationId xmlns:a16="http://schemas.microsoft.com/office/drawing/2014/main" id="{6969A363-4DE4-454A-8E5E-90F44829E278}"/>
              </a:ext>
            </a:extLst>
          </p:cNvPr>
          <p:cNvPicPr>
            <a:picLocks noChangeAspect="1"/>
          </p:cNvPicPr>
          <p:nvPr/>
        </p:nvPicPr>
        <p:blipFill>
          <a:blip r:embed="rId5"/>
          <a:stretch>
            <a:fillRect/>
          </a:stretch>
        </p:blipFill>
        <p:spPr>
          <a:xfrm>
            <a:off x="2562871" y="7107893"/>
            <a:ext cx="7400925" cy="2981325"/>
          </a:xfrm>
          <a:prstGeom prst="rect">
            <a:avLst/>
          </a:prstGeom>
        </p:spPr>
      </p:pic>
      <p:pic>
        <p:nvPicPr>
          <p:cNvPr id="7" name="Obraz 6">
            <a:extLst>
              <a:ext uri="{FF2B5EF4-FFF2-40B4-BE49-F238E27FC236}">
                <a16:creationId xmlns:a16="http://schemas.microsoft.com/office/drawing/2014/main" id="{76901263-CABC-4F92-8B95-8CCE05864175}"/>
              </a:ext>
            </a:extLst>
          </p:cNvPr>
          <p:cNvPicPr>
            <a:picLocks noChangeAspect="1"/>
          </p:cNvPicPr>
          <p:nvPr/>
        </p:nvPicPr>
        <p:blipFill>
          <a:blip r:embed="rId6"/>
          <a:stretch>
            <a:fillRect/>
          </a:stretch>
        </p:blipFill>
        <p:spPr>
          <a:xfrm>
            <a:off x="10720329" y="2933499"/>
            <a:ext cx="11630883" cy="7849002"/>
          </a:xfrm>
          <a:prstGeom prst="rect">
            <a:avLst/>
          </a:prstGeom>
        </p:spPr>
      </p:pic>
    </p:spTree>
    <p:extLst>
      <p:ext uri="{BB962C8B-B14F-4D97-AF65-F5344CB8AC3E}">
        <p14:creationId xmlns:p14="http://schemas.microsoft.com/office/powerpoint/2010/main" val="29004666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Programowanie funkcyjne</a:t>
            </a:r>
            <a:endParaRPr lang="en-US" sz="8000">
              <a:solidFill>
                <a:schemeClr val="bg2">
                  <a:lumMod val="25000"/>
                </a:schemeClr>
              </a:solidFill>
              <a:latin typeface="Helvetica" panose="020B0500000000000000" pitchFamily="34" charset="0"/>
            </a:endParaRPr>
          </a:p>
        </p:txBody>
      </p:sp>
      <p:pic>
        <p:nvPicPr>
          <p:cNvPr id="2" name="Obraz 1">
            <a:extLst>
              <a:ext uri="{FF2B5EF4-FFF2-40B4-BE49-F238E27FC236}">
                <a16:creationId xmlns:a16="http://schemas.microsoft.com/office/drawing/2014/main" id="{AA78D15A-EFCA-4226-9FC6-53053F7697AC}"/>
              </a:ext>
            </a:extLst>
          </p:cNvPr>
          <p:cNvPicPr>
            <a:picLocks noChangeAspect="1"/>
          </p:cNvPicPr>
          <p:nvPr/>
        </p:nvPicPr>
        <p:blipFill>
          <a:blip r:embed="rId4"/>
          <a:stretch>
            <a:fillRect/>
          </a:stretch>
        </p:blipFill>
        <p:spPr>
          <a:xfrm>
            <a:off x="3868737" y="5672137"/>
            <a:ext cx="16640175" cy="2371725"/>
          </a:xfrm>
          <a:prstGeom prst="rect">
            <a:avLst/>
          </a:prstGeom>
        </p:spPr>
      </p:pic>
    </p:spTree>
    <p:extLst>
      <p:ext uri="{BB962C8B-B14F-4D97-AF65-F5344CB8AC3E}">
        <p14:creationId xmlns:p14="http://schemas.microsoft.com/office/powerpoint/2010/main" val="12600288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Programowanie funkcyjne</a:t>
            </a:r>
            <a:endParaRPr lang="en-US" sz="8000">
              <a:solidFill>
                <a:schemeClr val="bg2">
                  <a:lumMod val="25000"/>
                </a:schemeClr>
              </a:solidFill>
              <a:latin typeface="Helvetica" panose="020B0500000000000000" pitchFamily="34" charset="0"/>
            </a:endParaRPr>
          </a:p>
        </p:txBody>
      </p:sp>
      <p:pic>
        <p:nvPicPr>
          <p:cNvPr id="5" name="Obraz 4">
            <a:extLst>
              <a:ext uri="{FF2B5EF4-FFF2-40B4-BE49-F238E27FC236}">
                <a16:creationId xmlns:a16="http://schemas.microsoft.com/office/drawing/2014/main" id="{B1DB8EB3-4FBA-4A35-81F7-FCF8084534A3}"/>
              </a:ext>
            </a:extLst>
          </p:cNvPr>
          <p:cNvPicPr>
            <a:picLocks noChangeAspect="1"/>
          </p:cNvPicPr>
          <p:nvPr/>
        </p:nvPicPr>
        <p:blipFill>
          <a:blip r:embed="rId4"/>
          <a:stretch>
            <a:fillRect/>
          </a:stretch>
        </p:blipFill>
        <p:spPr>
          <a:xfrm>
            <a:off x="5367034" y="4328460"/>
            <a:ext cx="13643582" cy="5059080"/>
          </a:xfrm>
          <a:prstGeom prst="rect">
            <a:avLst/>
          </a:prstGeom>
        </p:spPr>
      </p:pic>
      <p:pic>
        <p:nvPicPr>
          <p:cNvPr id="8" name="Obraz 7" descr="Obraz zawierający tekst, książka&#10;&#10;Opis wygenerowany automatycznie">
            <a:extLst>
              <a:ext uri="{FF2B5EF4-FFF2-40B4-BE49-F238E27FC236}">
                <a16:creationId xmlns:a16="http://schemas.microsoft.com/office/drawing/2014/main" id="{67D6889C-AD80-4CCE-A60E-E238843CF8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3858" y="3104074"/>
            <a:ext cx="10889933" cy="7477944"/>
          </a:xfrm>
          <a:prstGeom prst="rect">
            <a:avLst/>
          </a:prstGeom>
        </p:spPr>
      </p:pic>
    </p:spTree>
    <p:extLst>
      <p:ext uri="{BB962C8B-B14F-4D97-AF65-F5344CB8AC3E}">
        <p14:creationId xmlns:p14="http://schemas.microsoft.com/office/powerpoint/2010/main" val="34313724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Programowanie funkcyjne</a:t>
            </a:r>
            <a:endParaRPr lang="en-US" sz="8000">
              <a:solidFill>
                <a:schemeClr val="bg2">
                  <a:lumMod val="25000"/>
                </a:schemeClr>
              </a:solidFill>
              <a:latin typeface="Helvetica" panose="020B0500000000000000" pitchFamily="34" charset="0"/>
            </a:endParaRPr>
          </a:p>
        </p:txBody>
      </p:sp>
      <p:sp>
        <p:nvSpPr>
          <p:cNvPr id="2" name="Prostokąt 1">
            <a:extLst>
              <a:ext uri="{FF2B5EF4-FFF2-40B4-BE49-F238E27FC236}">
                <a16:creationId xmlns:a16="http://schemas.microsoft.com/office/drawing/2014/main" id="{4EF3AD4D-B583-45BE-AF42-B7C5007B6D4E}"/>
              </a:ext>
            </a:extLst>
          </p:cNvPr>
          <p:cNvSpPr/>
          <p:nvPr/>
        </p:nvSpPr>
        <p:spPr>
          <a:xfrm>
            <a:off x="4483208" y="4298905"/>
            <a:ext cx="15411231" cy="3416320"/>
          </a:xfrm>
          <a:prstGeom prst="rect">
            <a:avLst/>
          </a:prstGeom>
        </p:spPr>
        <p:txBody>
          <a:bodyPr wrap="square">
            <a:spAutoFit/>
          </a:bodyPr>
          <a:lstStyle/>
          <a:p>
            <a:r>
              <a:rPr lang="en-US" sz="7200" i="1">
                <a:solidFill>
                  <a:srgbClr val="808080"/>
                </a:solidFill>
                <a:latin typeface="Palatino"/>
              </a:rPr>
              <a:t>Functional programming is a way of writing software applications using only pure functions and immutable values.</a:t>
            </a:r>
            <a:endParaRPr lang="pl-PL" sz="7200"/>
          </a:p>
        </p:txBody>
      </p:sp>
      <p:sp>
        <p:nvSpPr>
          <p:cNvPr id="5" name="Prostokąt 4">
            <a:extLst>
              <a:ext uri="{FF2B5EF4-FFF2-40B4-BE49-F238E27FC236}">
                <a16:creationId xmlns:a16="http://schemas.microsoft.com/office/drawing/2014/main" id="{4BE75957-915E-4230-819D-FCD7566EBF80}"/>
              </a:ext>
            </a:extLst>
          </p:cNvPr>
          <p:cNvSpPr/>
          <p:nvPr/>
        </p:nvSpPr>
        <p:spPr>
          <a:xfrm>
            <a:off x="8587261" y="11733014"/>
            <a:ext cx="7203126" cy="369332"/>
          </a:xfrm>
          <a:prstGeom prst="rect">
            <a:avLst/>
          </a:prstGeom>
        </p:spPr>
        <p:txBody>
          <a:bodyPr wrap="none">
            <a:spAutoFit/>
          </a:bodyPr>
          <a:lstStyle/>
          <a:p>
            <a:r>
              <a:rPr lang="pl-PL"/>
              <a:t>https://alvinalexander.com/scala/fp-book/what-is-functional-programming</a:t>
            </a:r>
          </a:p>
        </p:txBody>
      </p:sp>
    </p:spTree>
    <p:extLst>
      <p:ext uri="{BB962C8B-B14F-4D97-AF65-F5344CB8AC3E}">
        <p14:creationId xmlns:p14="http://schemas.microsoft.com/office/powerpoint/2010/main" val="492235622"/>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Co robi ten program?</a:t>
            </a:r>
            <a:endParaRPr lang="en-US" sz="8000">
              <a:solidFill>
                <a:schemeClr val="bg2">
                  <a:lumMod val="25000"/>
                </a:schemeClr>
              </a:solidFill>
              <a:latin typeface="Helvetica" panose="020B0500000000000000" pitchFamily="34" charset="0"/>
            </a:endParaRPr>
          </a:p>
        </p:txBody>
      </p:sp>
      <p:pic>
        <p:nvPicPr>
          <p:cNvPr id="2" name="Obraz 1">
            <a:extLst>
              <a:ext uri="{FF2B5EF4-FFF2-40B4-BE49-F238E27FC236}">
                <a16:creationId xmlns:a16="http://schemas.microsoft.com/office/drawing/2014/main" id="{E2235D75-49EE-4F5B-9A1D-C467B7E67E6A}"/>
              </a:ext>
            </a:extLst>
          </p:cNvPr>
          <p:cNvPicPr>
            <a:picLocks noChangeAspect="1"/>
          </p:cNvPicPr>
          <p:nvPr/>
        </p:nvPicPr>
        <p:blipFill>
          <a:blip r:embed="rId4"/>
          <a:stretch>
            <a:fillRect/>
          </a:stretch>
        </p:blipFill>
        <p:spPr>
          <a:xfrm>
            <a:off x="3679471" y="2458990"/>
            <a:ext cx="17018707" cy="8798019"/>
          </a:xfrm>
          <a:prstGeom prst="rect">
            <a:avLst/>
          </a:prstGeom>
        </p:spPr>
      </p:pic>
    </p:spTree>
    <p:extLst>
      <p:ext uri="{BB962C8B-B14F-4D97-AF65-F5344CB8AC3E}">
        <p14:creationId xmlns:p14="http://schemas.microsoft.com/office/powerpoint/2010/main" val="288834188"/>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3" y="536932"/>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Lambdy</a:t>
            </a:r>
            <a:endParaRPr lang="en-US" sz="8000">
              <a:solidFill>
                <a:schemeClr val="bg2">
                  <a:lumMod val="25000"/>
                </a:schemeClr>
              </a:solidFill>
              <a:latin typeface="Helvetica" panose="020B0500000000000000" pitchFamily="34" charset="0"/>
            </a:endParaRPr>
          </a:p>
        </p:txBody>
      </p:sp>
      <p:sp>
        <p:nvSpPr>
          <p:cNvPr id="7" name="Textfeld 39">
            <a:extLst>
              <a:ext uri="{FF2B5EF4-FFF2-40B4-BE49-F238E27FC236}">
                <a16:creationId xmlns:a16="http://schemas.microsoft.com/office/drawing/2014/main" id="{C8713018-8FD0-44FA-A96C-645770F06A4A}"/>
              </a:ext>
            </a:extLst>
          </p:cNvPr>
          <p:cNvSpPr txBox="1"/>
          <p:nvPr/>
        </p:nvSpPr>
        <p:spPr>
          <a:xfrm>
            <a:off x="3543521" y="2365683"/>
            <a:ext cx="17111161" cy="12557284"/>
          </a:xfrm>
          <a:prstGeom prst="rect">
            <a:avLst/>
          </a:prstGeom>
          <a:noFill/>
        </p:spPr>
        <p:txBody>
          <a:bodyPr wrap="square" rtlCol="0">
            <a:spAutoFit/>
          </a:bodyPr>
          <a:lstStyle/>
          <a:p>
            <a:pPr marL="685800" indent="-685800">
              <a:buFont typeface="Arial" panose="020B0604020202020204" pitchFamily="34" charset="0"/>
              <a:buChar char="•"/>
            </a:pPr>
            <a:r>
              <a:rPr lang="pl-PL" sz="5400">
                <a:solidFill>
                  <a:schemeClr val="bg2">
                    <a:lumMod val="25000"/>
                  </a:schemeClr>
                </a:solidFill>
                <a:latin typeface="Helvetica" panose="020B0500000000000000" pitchFamily="34" charset="0"/>
              </a:rPr>
              <a:t>Map – można ją opisać jako </a:t>
            </a:r>
            <a:r>
              <a:rPr lang="pl-PL" sz="5400" err="1">
                <a:solidFill>
                  <a:schemeClr val="bg2">
                    <a:lumMod val="25000"/>
                  </a:schemeClr>
                </a:solidFill>
                <a:latin typeface="Helvetica" panose="020B0500000000000000" pitchFamily="34" charset="0"/>
              </a:rPr>
              <a:t>iterator</a:t>
            </a:r>
            <a:r>
              <a:rPr lang="pl-PL" sz="5400">
                <a:solidFill>
                  <a:schemeClr val="bg2">
                    <a:lumMod val="25000"/>
                  </a:schemeClr>
                </a:solidFill>
                <a:latin typeface="Helvetica" panose="020B0500000000000000" pitchFamily="34" charset="0"/>
              </a:rPr>
              <a:t> który zwraca wartość na której można wykonać dowolną operację</a:t>
            </a:r>
          </a:p>
          <a:p>
            <a:pPr marL="685800" indent="-685800">
              <a:buFont typeface="Arial" panose="020B0604020202020204" pitchFamily="34" charset="0"/>
              <a:buChar char="•"/>
            </a:pPr>
            <a:r>
              <a:rPr lang="pl-PL" sz="5400" err="1">
                <a:solidFill>
                  <a:schemeClr val="bg2">
                    <a:lumMod val="25000"/>
                  </a:schemeClr>
                </a:solidFill>
                <a:latin typeface="Helvetica" panose="020B0500000000000000" pitchFamily="34" charset="0"/>
              </a:rPr>
              <a:t>Filter</a:t>
            </a:r>
            <a:r>
              <a:rPr lang="pl-PL" sz="5400">
                <a:solidFill>
                  <a:schemeClr val="bg2">
                    <a:lumMod val="25000"/>
                  </a:schemeClr>
                </a:solidFill>
                <a:latin typeface="Helvetica" panose="020B0500000000000000" pitchFamily="34" charset="0"/>
              </a:rPr>
              <a:t> – filtruje wartości po zadanej właściwości</a:t>
            </a:r>
          </a:p>
          <a:p>
            <a:pPr marL="685800" indent="-685800">
              <a:buFont typeface="Arial" panose="020B0604020202020204" pitchFamily="34" charset="0"/>
              <a:buChar char="•"/>
            </a:pPr>
            <a:r>
              <a:rPr lang="pl-PL" sz="5400" err="1">
                <a:solidFill>
                  <a:schemeClr val="bg2">
                    <a:lumMod val="25000"/>
                  </a:schemeClr>
                </a:solidFill>
                <a:latin typeface="Helvetica" panose="020B0500000000000000" pitchFamily="34" charset="0"/>
              </a:rPr>
              <a:t>Distinct</a:t>
            </a:r>
            <a:r>
              <a:rPr lang="pl-PL" sz="5400">
                <a:solidFill>
                  <a:schemeClr val="bg2">
                    <a:lumMod val="25000"/>
                  </a:schemeClr>
                </a:solidFill>
                <a:latin typeface="Helvetica" panose="020B0500000000000000" pitchFamily="34" charset="0"/>
              </a:rPr>
              <a:t> – usuwa duplikaty</a:t>
            </a:r>
          </a:p>
          <a:p>
            <a:pPr marL="685800" indent="-685800">
              <a:buFont typeface="Arial" panose="020B0604020202020204" pitchFamily="34" charset="0"/>
              <a:buChar char="•"/>
            </a:pPr>
            <a:r>
              <a:rPr lang="pl-PL" sz="5400" err="1">
                <a:solidFill>
                  <a:schemeClr val="bg2">
                    <a:lumMod val="25000"/>
                  </a:schemeClr>
                </a:solidFill>
                <a:latin typeface="Helvetica" panose="020B0500000000000000" pitchFamily="34" charset="0"/>
              </a:rPr>
              <a:t>Find</a:t>
            </a:r>
            <a:r>
              <a:rPr lang="pl-PL" sz="5400">
                <a:solidFill>
                  <a:schemeClr val="bg2">
                    <a:lumMod val="25000"/>
                  </a:schemeClr>
                </a:solidFill>
                <a:latin typeface="Helvetica" panose="020B0500000000000000" pitchFamily="34" charset="0"/>
              </a:rPr>
              <a:t> – zwraca pierwszy element według zadanego warunku</a:t>
            </a:r>
          </a:p>
          <a:p>
            <a:pPr marL="685800" indent="-685800">
              <a:buFont typeface="Arial" panose="020B0604020202020204" pitchFamily="34" charset="0"/>
              <a:buChar char="•"/>
            </a:pPr>
            <a:r>
              <a:rPr lang="pl-PL" sz="5400" err="1">
                <a:solidFill>
                  <a:schemeClr val="bg2">
                    <a:lumMod val="25000"/>
                  </a:schemeClr>
                </a:solidFill>
                <a:latin typeface="Helvetica" panose="020B0500000000000000" pitchFamily="34" charset="0"/>
              </a:rPr>
              <a:t>Count</a:t>
            </a:r>
            <a:r>
              <a:rPr lang="pl-PL" sz="5400">
                <a:solidFill>
                  <a:schemeClr val="bg2">
                    <a:lumMod val="25000"/>
                  </a:schemeClr>
                </a:solidFill>
                <a:latin typeface="Helvetica" panose="020B0500000000000000" pitchFamily="34" charset="0"/>
              </a:rPr>
              <a:t> – liczy według danego kryterium</a:t>
            </a:r>
          </a:p>
          <a:p>
            <a:pPr marL="685800" indent="-685800">
              <a:buFont typeface="Arial" panose="020B0604020202020204" pitchFamily="34" charset="0"/>
              <a:buChar char="•"/>
            </a:pPr>
            <a:r>
              <a:rPr lang="pl-PL" sz="5400" err="1">
                <a:solidFill>
                  <a:schemeClr val="bg2">
                    <a:lumMod val="25000"/>
                  </a:schemeClr>
                </a:solidFill>
                <a:latin typeface="Helvetica" panose="020B0500000000000000" pitchFamily="34" charset="0"/>
              </a:rPr>
              <a:t>Flatten</a:t>
            </a:r>
            <a:r>
              <a:rPr lang="pl-PL" sz="5400">
                <a:solidFill>
                  <a:schemeClr val="bg2">
                    <a:lumMod val="25000"/>
                  </a:schemeClr>
                </a:solidFill>
                <a:latin typeface="Helvetica" panose="020B0500000000000000" pitchFamily="34" charset="0"/>
              </a:rPr>
              <a:t> – spłaszcza strukturę np. listę list, do jednej listy</a:t>
            </a:r>
          </a:p>
          <a:p>
            <a:pPr marL="685800" indent="-685800">
              <a:buFont typeface="Arial" panose="020B0604020202020204" pitchFamily="34" charset="0"/>
              <a:buChar char="•"/>
            </a:pPr>
            <a:r>
              <a:rPr lang="pl-PL" sz="5400" err="1">
                <a:solidFill>
                  <a:schemeClr val="bg2">
                    <a:lumMod val="25000"/>
                  </a:schemeClr>
                </a:solidFill>
                <a:latin typeface="Helvetica" panose="020B0500000000000000" pitchFamily="34" charset="0"/>
              </a:rPr>
              <a:t>GroupBy</a:t>
            </a:r>
            <a:r>
              <a:rPr lang="pl-PL" sz="5400">
                <a:solidFill>
                  <a:schemeClr val="bg2">
                    <a:lumMod val="25000"/>
                  </a:schemeClr>
                </a:solidFill>
                <a:latin typeface="Helvetica" panose="020B0500000000000000" pitchFamily="34" charset="0"/>
              </a:rPr>
              <a:t> – tworzy mapę korzystając z funkcji która jest kluczem, jako wartość przypisuje wszystkie pasujące do tego klucza elementy</a:t>
            </a:r>
          </a:p>
          <a:p>
            <a:pPr marL="685800" indent="-685800">
              <a:buFont typeface="Arial" panose="020B0604020202020204" pitchFamily="34" charset="0"/>
              <a:buChar char="•"/>
            </a:pPr>
            <a:endParaRPr lang="pl-PL" sz="5400">
              <a:solidFill>
                <a:schemeClr val="bg2">
                  <a:lumMod val="25000"/>
                </a:schemeClr>
              </a:solidFill>
              <a:latin typeface="Helvetica" panose="020B0500000000000000" pitchFamily="34" charset="0"/>
            </a:endParaRPr>
          </a:p>
          <a:p>
            <a:pPr marL="685800" indent="-685800">
              <a:buFont typeface="Arial" panose="020B0604020202020204" pitchFamily="34" charset="0"/>
              <a:buChar char="•"/>
            </a:pPr>
            <a:endParaRPr lang="pl-PL" sz="5400">
              <a:solidFill>
                <a:schemeClr val="bg2">
                  <a:lumMod val="25000"/>
                </a:schemeClr>
              </a:solidFill>
              <a:latin typeface="Helvetica" panose="020B0500000000000000" pitchFamily="34" charset="0"/>
            </a:endParaRPr>
          </a:p>
          <a:p>
            <a:pPr marL="685800" indent="-685800">
              <a:buFont typeface="Arial" panose="020B0604020202020204" pitchFamily="34" charset="0"/>
              <a:buChar char="•"/>
            </a:pPr>
            <a:endParaRPr lang="en-US" sz="5400">
              <a:solidFill>
                <a:schemeClr val="bg2">
                  <a:lumMod val="25000"/>
                </a:schemeClr>
              </a:solidFill>
              <a:latin typeface="Helvetica" panose="020B0500000000000000" pitchFamily="34" charset="0"/>
            </a:endParaRPr>
          </a:p>
        </p:txBody>
      </p:sp>
    </p:spTree>
    <p:extLst>
      <p:ext uri="{BB962C8B-B14F-4D97-AF65-F5344CB8AC3E}">
        <p14:creationId xmlns:p14="http://schemas.microsoft.com/office/powerpoint/2010/main" val="107614565"/>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a:off x="1828802" y="0"/>
            <a:ext cx="22548848" cy="13716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feld 39"/>
          <p:cNvSpPr txBox="1"/>
          <p:nvPr/>
        </p:nvSpPr>
        <p:spPr>
          <a:xfrm>
            <a:off x="11237145" y="701586"/>
            <a:ext cx="12191510" cy="8956298"/>
          </a:xfrm>
          <a:prstGeom prst="rect">
            <a:avLst/>
          </a:prstGeom>
          <a:noFill/>
        </p:spPr>
        <p:txBody>
          <a:bodyPr wrap="square" rtlCol="0">
            <a:spAutoFit/>
          </a:bodyPr>
          <a:lstStyle/>
          <a:p>
            <a:pPr marL="571500" indent="-571500">
              <a:buFont typeface="Arial" panose="020B0604020202020204" pitchFamily="34" charset="0"/>
              <a:buChar char="•"/>
            </a:pPr>
            <a:r>
              <a:rPr lang="pl-PL" sz="3600" dirty="0">
                <a:solidFill>
                  <a:schemeClr val="bg1"/>
                </a:solidFill>
                <a:latin typeface="Helvetica" pitchFamily="2" charset="0"/>
              </a:rPr>
              <a:t>Programista – około 4 lata doświadczenia komercyjnego</a:t>
            </a:r>
          </a:p>
          <a:p>
            <a:pPr marL="571500" indent="-571500">
              <a:buFont typeface="Arial" panose="020B0604020202020204" pitchFamily="34" charset="0"/>
              <a:buChar char="•"/>
            </a:pPr>
            <a:r>
              <a:rPr lang="pl-PL" sz="3600" dirty="0">
                <a:solidFill>
                  <a:schemeClr val="bg1"/>
                </a:solidFill>
                <a:latin typeface="Helvetica" pitchFamily="2" charset="0"/>
              </a:rPr>
              <a:t>Programował – co mu tylko pozwolili (Java, Kotlin, Android, </a:t>
            </a:r>
            <a:r>
              <a:rPr lang="pl-PL" sz="3600" dirty="0" err="1">
                <a:solidFill>
                  <a:schemeClr val="bg1"/>
                </a:solidFill>
                <a:latin typeface="Helvetica" pitchFamily="2" charset="0"/>
              </a:rPr>
              <a:t>Frontend</a:t>
            </a:r>
            <a:r>
              <a:rPr lang="pl-PL" sz="3600" dirty="0">
                <a:solidFill>
                  <a:schemeClr val="bg1"/>
                </a:solidFill>
                <a:latin typeface="Helvetica" pitchFamily="2" charset="0"/>
              </a:rPr>
              <a:t>, </a:t>
            </a:r>
            <a:r>
              <a:rPr lang="pl-PL" sz="3600" dirty="0" err="1">
                <a:solidFill>
                  <a:schemeClr val="bg1"/>
                </a:solidFill>
                <a:latin typeface="Helvetica" pitchFamily="2" charset="0"/>
              </a:rPr>
              <a:t>Backend</a:t>
            </a:r>
            <a:r>
              <a:rPr lang="pl-PL" sz="3600" dirty="0">
                <a:solidFill>
                  <a:schemeClr val="bg1"/>
                </a:solidFill>
                <a:latin typeface="Helvetica" pitchFamily="2" charset="0"/>
              </a:rPr>
              <a:t>)</a:t>
            </a:r>
          </a:p>
          <a:p>
            <a:pPr marL="571500" indent="-571500">
              <a:buFont typeface="Arial" panose="020B0604020202020204" pitchFamily="34" charset="0"/>
              <a:buChar char="•"/>
            </a:pPr>
            <a:r>
              <a:rPr lang="pl-PL" sz="3600" dirty="0">
                <a:solidFill>
                  <a:schemeClr val="bg1"/>
                </a:solidFill>
                <a:latin typeface="Helvetica" pitchFamily="2" charset="0"/>
              </a:rPr>
              <a:t>Lubi </a:t>
            </a:r>
            <a:r>
              <a:rPr lang="pl-PL" sz="3600" dirty="0" err="1">
                <a:solidFill>
                  <a:schemeClr val="bg1"/>
                </a:solidFill>
                <a:latin typeface="Helvetica" pitchFamily="2" charset="0"/>
              </a:rPr>
              <a:t>prelegować</a:t>
            </a:r>
            <a:r>
              <a:rPr lang="pl-PL" sz="3600" dirty="0">
                <a:solidFill>
                  <a:schemeClr val="bg1"/>
                </a:solidFill>
                <a:latin typeface="Helvetica" pitchFamily="2" charset="0"/>
              </a:rPr>
              <a:t>: (</a:t>
            </a:r>
            <a:r>
              <a:rPr lang="pl-PL" sz="3600" dirty="0" err="1">
                <a:solidFill>
                  <a:schemeClr val="bg1"/>
                </a:solidFill>
                <a:latin typeface="Helvetica" pitchFamily="2" charset="0"/>
              </a:rPr>
              <a:t>devstyle</a:t>
            </a:r>
            <a:r>
              <a:rPr lang="pl-PL" sz="3600" dirty="0">
                <a:solidFill>
                  <a:schemeClr val="bg1"/>
                </a:solidFill>
                <a:latin typeface="Helvetica" pitchFamily="2" charset="0"/>
              </a:rPr>
              <a:t> </a:t>
            </a:r>
            <a:r>
              <a:rPr lang="pl-PL" sz="3600" dirty="0" err="1">
                <a:solidFill>
                  <a:schemeClr val="bg1"/>
                </a:solidFill>
                <a:latin typeface="Helvetica" pitchFamily="2" charset="0"/>
              </a:rPr>
              <a:t>speakers</a:t>
            </a:r>
            <a:r>
              <a:rPr lang="pl-PL" sz="3600" dirty="0">
                <a:solidFill>
                  <a:schemeClr val="bg1"/>
                </a:solidFill>
                <a:latin typeface="Helvetica" pitchFamily="2" charset="0"/>
              </a:rPr>
              <a:t>, 4developers </a:t>
            </a:r>
            <a:r>
              <a:rPr lang="pl-PL" sz="3600" dirty="0" err="1">
                <a:solidFill>
                  <a:schemeClr val="bg1"/>
                </a:solidFill>
                <a:latin typeface="Helvetica" pitchFamily="2" charset="0"/>
              </a:rPr>
              <a:t>Wro</a:t>
            </a:r>
            <a:r>
              <a:rPr lang="pl-PL" sz="3600" dirty="0">
                <a:solidFill>
                  <a:schemeClr val="bg1"/>
                </a:solidFill>
                <a:latin typeface="Helvetica" pitchFamily="2" charset="0"/>
              </a:rPr>
              <a:t>, </a:t>
            </a:r>
            <a:r>
              <a:rPr lang="pl-PL" sz="3600" dirty="0" err="1">
                <a:solidFill>
                  <a:schemeClr val="bg1"/>
                </a:solidFill>
                <a:latin typeface="Helvetica" pitchFamily="2" charset="0"/>
              </a:rPr>
              <a:t>wrocNET</a:t>
            </a:r>
            <a:r>
              <a:rPr lang="pl-PL" sz="3600" dirty="0">
                <a:solidFill>
                  <a:schemeClr val="bg1"/>
                </a:solidFill>
                <a:latin typeface="Helvetica" pitchFamily="2" charset="0"/>
              </a:rPr>
              <a:t>, </a:t>
            </a:r>
            <a:r>
              <a:rPr lang="pl-PL" sz="3600" dirty="0" err="1">
                <a:solidFill>
                  <a:schemeClr val="bg1"/>
                </a:solidFill>
                <a:latin typeface="Helvetica" pitchFamily="2" charset="0"/>
              </a:rPr>
              <a:t>bstokNET</a:t>
            </a:r>
            <a:r>
              <a:rPr lang="pl-PL" sz="3600" dirty="0">
                <a:solidFill>
                  <a:schemeClr val="bg1"/>
                </a:solidFill>
                <a:latin typeface="Helvetica" pitchFamily="2" charset="0"/>
              </a:rPr>
              <a:t>, JUG </a:t>
            </a:r>
            <a:r>
              <a:rPr lang="pl-PL" sz="3600" dirty="0" err="1">
                <a:solidFill>
                  <a:schemeClr val="bg1"/>
                </a:solidFill>
                <a:latin typeface="Helvetica" pitchFamily="2" charset="0"/>
              </a:rPr>
              <a:t>Warsaw</a:t>
            </a:r>
            <a:r>
              <a:rPr lang="pl-PL" sz="3600" dirty="0">
                <a:solidFill>
                  <a:schemeClr val="bg1"/>
                </a:solidFill>
                <a:latin typeface="Helvetica" pitchFamily="2" charset="0"/>
              </a:rPr>
              <a:t>, Toast Wrocław, ITC Tech </a:t>
            </a:r>
            <a:r>
              <a:rPr lang="pl-PL" sz="3600" dirty="0" err="1">
                <a:solidFill>
                  <a:schemeClr val="bg1"/>
                </a:solidFill>
                <a:latin typeface="Helvetica" pitchFamily="2" charset="0"/>
              </a:rPr>
              <a:t>Meetup</a:t>
            </a:r>
            <a:r>
              <a:rPr lang="pl-PL" sz="3600" dirty="0">
                <a:solidFill>
                  <a:schemeClr val="bg1"/>
                </a:solidFill>
                <a:latin typeface="Helvetica" pitchFamily="2" charset="0"/>
              </a:rPr>
              <a:t>, Kariera IT, </a:t>
            </a:r>
            <a:r>
              <a:rPr lang="pl-PL" sz="3600" dirty="0" err="1">
                <a:solidFill>
                  <a:schemeClr val="bg1"/>
                </a:solidFill>
                <a:latin typeface="Helvetica" pitchFamily="2" charset="0"/>
              </a:rPr>
              <a:t>meet.mobile</a:t>
            </a:r>
            <a:r>
              <a:rPr lang="pl-PL" sz="3600" dirty="0">
                <a:solidFill>
                  <a:schemeClr val="bg1"/>
                </a:solidFill>
                <a:latin typeface="Helvetica" pitchFamily="2" charset="0"/>
              </a:rPr>
              <a:t>, </a:t>
            </a:r>
            <a:r>
              <a:rPr lang="pl-PL" sz="3600" dirty="0" err="1">
                <a:solidFill>
                  <a:schemeClr val="bg1"/>
                </a:solidFill>
                <a:latin typeface="Helvetica" pitchFamily="2" charset="0"/>
              </a:rPr>
              <a:t>devWarsztaty</a:t>
            </a:r>
            <a:r>
              <a:rPr lang="pl-PL" sz="3600" dirty="0">
                <a:solidFill>
                  <a:schemeClr val="bg1"/>
                </a:solidFill>
                <a:latin typeface="Helvetica" pitchFamily="2" charset="0"/>
              </a:rPr>
              <a:t>, </a:t>
            </a:r>
            <a:r>
              <a:rPr lang="pl-PL" sz="3600" b="1" dirty="0" err="1">
                <a:solidFill>
                  <a:schemeClr val="bg1"/>
                </a:solidFill>
                <a:latin typeface="Helvetica" pitchFamily="2" charset="0"/>
              </a:rPr>
              <a:t>Boiling</a:t>
            </a:r>
            <a:r>
              <a:rPr lang="pl-PL" sz="3600" b="1" dirty="0">
                <a:solidFill>
                  <a:schemeClr val="bg1"/>
                </a:solidFill>
                <a:latin typeface="Helvetica" pitchFamily="2" charset="0"/>
              </a:rPr>
              <a:t> </a:t>
            </a:r>
            <a:r>
              <a:rPr lang="pl-PL" sz="3600" b="1" dirty="0" err="1">
                <a:solidFill>
                  <a:schemeClr val="bg1"/>
                </a:solidFill>
                <a:latin typeface="Helvetica" pitchFamily="2" charset="0"/>
              </a:rPr>
              <a:t>Frogs</a:t>
            </a:r>
            <a:r>
              <a:rPr lang="pl-PL" sz="3600" dirty="0">
                <a:solidFill>
                  <a:schemeClr val="bg1"/>
                </a:solidFill>
                <a:latin typeface="Helvetica" pitchFamily="2" charset="0"/>
              </a:rPr>
              <a:t> (już 30.03))</a:t>
            </a:r>
          </a:p>
          <a:p>
            <a:pPr marL="571500" indent="-571500">
              <a:buFont typeface="Arial" panose="020B0604020202020204" pitchFamily="34" charset="0"/>
              <a:buChar char="•"/>
            </a:pPr>
            <a:r>
              <a:rPr lang="pl-PL" sz="3600" dirty="0">
                <a:solidFill>
                  <a:schemeClr val="bg1"/>
                </a:solidFill>
                <a:latin typeface="Helvetica" pitchFamily="2" charset="0"/>
              </a:rPr>
              <a:t>Czasem </a:t>
            </a:r>
            <a:r>
              <a:rPr lang="pl-PL" sz="3600" dirty="0" err="1">
                <a:solidFill>
                  <a:schemeClr val="bg1"/>
                </a:solidFill>
                <a:latin typeface="Helvetica" pitchFamily="2" charset="0"/>
              </a:rPr>
              <a:t>bloguje</a:t>
            </a:r>
            <a:r>
              <a:rPr lang="pl-PL" sz="3600" dirty="0">
                <a:solidFill>
                  <a:schemeClr val="bg1"/>
                </a:solidFill>
                <a:latin typeface="Helvetica" pitchFamily="2" charset="0"/>
              </a:rPr>
              <a:t>: </a:t>
            </a:r>
            <a:r>
              <a:rPr lang="pl-PL" sz="3600" dirty="0">
                <a:solidFill>
                  <a:schemeClr val="bg1"/>
                </a:solidFill>
                <a:latin typeface="Helvetica" pitchFamily="2" charset="0"/>
                <a:hlinkClick r:id="rId3"/>
              </a:rPr>
              <a:t>https://www.michalgellert.pl/</a:t>
            </a:r>
            <a:endParaRPr lang="pl-PL" sz="3600" dirty="0">
              <a:solidFill>
                <a:schemeClr val="bg1"/>
              </a:solidFill>
              <a:latin typeface="Helvetica" pitchFamily="2" charset="0"/>
            </a:endParaRPr>
          </a:p>
          <a:p>
            <a:pPr marL="571500" indent="-571500">
              <a:buFont typeface="Arial" panose="020B0604020202020204" pitchFamily="34" charset="0"/>
              <a:buChar char="•"/>
            </a:pPr>
            <a:r>
              <a:rPr lang="pl-PL" sz="3600" dirty="0">
                <a:solidFill>
                  <a:schemeClr val="bg1"/>
                </a:solidFill>
                <a:latin typeface="Helvetica" pitchFamily="2" charset="0"/>
              </a:rPr>
              <a:t>Organizuje eventy (</a:t>
            </a:r>
            <a:r>
              <a:rPr lang="pl-PL" sz="3600" dirty="0" err="1">
                <a:solidFill>
                  <a:schemeClr val="bg1"/>
                </a:solidFill>
                <a:latin typeface="Helvetica" pitchFamily="2" charset="0"/>
              </a:rPr>
              <a:t>devAdventCalendar</a:t>
            </a:r>
            <a:r>
              <a:rPr lang="pl-PL" sz="3600" dirty="0">
                <a:solidFill>
                  <a:schemeClr val="bg1"/>
                </a:solidFill>
                <a:latin typeface="Helvetica" pitchFamily="2" charset="0"/>
              </a:rPr>
              <a:t>, </a:t>
            </a:r>
            <a:r>
              <a:rPr lang="pl-PL" sz="3600" dirty="0" err="1">
                <a:solidFill>
                  <a:schemeClr val="bg1"/>
                </a:solidFill>
                <a:latin typeface="Helvetica" pitchFamily="2" charset="0"/>
              </a:rPr>
              <a:t>devFest</a:t>
            </a:r>
            <a:r>
              <a:rPr lang="pl-PL" sz="3600" dirty="0">
                <a:solidFill>
                  <a:schemeClr val="bg1"/>
                </a:solidFill>
                <a:latin typeface="Helvetica" pitchFamily="2" charset="0"/>
              </a:rPr>
              <a:t> Wrocław, Devoxx4kids)</a:t>
            </a:r>
          </a:p>
          <a:p>
            <a:pPr marL="571500" indent="-571500">
              <a:buFont typeface="Arial" panose="020B0604020202020204" pitchFamily="34" charset="0"/>
              <a:buChar char="•"/>
            </a:pPr>
            <a:r>
              <a:rPr lang="pl-PL" sz="3600" dirty="0">
                <a:solidFill>
                  <a:schemeClr val="bg1"/>
                </a:solidFill>
                <a:latin typeface="Helvetica" pitchFamily="2" charset="0"/>
              </a:rPr>
              <a:t>Publikował własne aplikacje w </a:t>
            </a:r>
            <a:r>
              <a:rPr lang="pl-PL" sz="3600" dirty="0" err="1">
                <a:solidFill>
                  <a:schemeClr val="bg1"/>
                </a:solidFill>
                <a:latin typeface="Helvetica" pitchFamily="2" charset="0"/>
              </a:rPr>
              <a:t>PlayStore</a:t>
            </a:r>
            <a:endParaRPr lang="pl-PL" sz="3600" dirty="0">
              <a:solidFill>
                <a:schemeClr val="bg1"/>
              </a:solidFill>
              <a:latin typeface="Helvetica" pitchFamily="2" charset="0"/>
            </a:endParaRPr>
          </a:p>
          <a:p>
            <a:pPr marL="571500" indent="-571500">
              <a:buFont typeface="Arial" panose="020B0604020202020204" pitchFamily="34" charset="0"/>
              <a:buChar char="•"/>
            </a:pPr>
            <a:r>
              <a:rPr lang="pl-PL" sz="3600" dirty="0">
                <a:solidFill>
                  <a:schemeClr val="bg1"/>
                </a:solidFill>
                <a:latin typeface="Helvetica" pitchFamily="2" charset="0"/>
              </a:rPr>
              <a:t>Czasem coś nagra na YT</a:t>
            </a:r>
          </a:p>
          <a:p>
            <a:pPr marL="571500" indent="-571500">
              <a:buFont typeface="Arial" panose="020B0604020202020204" pitchFamily="34" charset="0"/>
              <a:buChar char="•"/>
            </a:pPr>
            <a:r>
              <a:rPr lang="pl-PL" sz="3600" dirty="0">
                <a:solidFill>
                  <a:schemeClr val="bg1"/>
                </a:solidFill>
                <a:latin typeface="Helvetica" pitchFamily="2" charset="0"/>
              </a:rPr>
              <a:t>Dumny członek społeczności IT</a:t>
            </a:r>
          </a:p>
          <a:p>
            <a:pPr marL="571500" indent="-571500">
              <a:buFont typeface="Arial" panose="020B0604020202020204" pitchFamily="34" charset="0"/>
              <a:buChar char="•"/>
            </a:pPr>
            <a:r>
              <a:rPr lang="pl-PL" sz="3600" dirty="0">
                <a:solidFill>
                  <a:schemeClr val="bg1"/>
                </a:solidFill>
                <a:latin typeface="Helvetica" pitchFamily="2" charset="0"/>
              </a:rPr>
              <a:t>Góry &gt; ciepłe kraje</a:t>
            </a:r>
          </a:p>
          <a:p>
            <a:pPr marL="571500" indent="-571500">
              <a:buFont typeface="Arial" panose="020B0604020202020204" pitchFamily="34" charset="0"/>
              <a:buChar char="•"/>
            </a:pPr>
            <a:r>
              <a:rPr lang="pl-PL" sz="3600" dirty="0">
                <a:solidFill>
                  <a:schemeClr val="bg1"/>
                </a:solidFill>
                <a:latin typeface="Helvetica" pitchFamily="2" charset="0"/>
              </a:rPr>
              <a:t>W sumie to nie wie czemu na tym zdjęciu się nie uśmiechał</a:t>
            </a:r>
          </a:p>
        </p:txBody>
      </p:sp>
      <p:sp>
        <p:nvSpPr>
          <p:cNvPr id="10" name="Textfeld 9"/>
          <p:cNvSpPr txBox="1"/>
          <p:nvPr/>
        </p:nvSpPr>
        <p:spPr>
          <a:xfrm>
            <a:off x="2147106" y="13051777"/>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2019.03.25  |  C-137 / </a:t>
            </a:r>
            <a:r>
              <a:rPr lang="de-DE" sz="2000" err="1">
                <a:solidFill>
                  <a:schemeClr val="bg1">
                    <a:lumMod val="75000"/>
                  </a:schemeClr>
                </a:solidFill>
                <a:latin typeface="Helvetica" panose="020B0500000000000000" pitchFamily="34" charset="0"/>
              </a:rPr>
              <a:t>Ziemia</a:t>
            </a:r>
            <a:endParaRPr lang="de-DE" sz="2000">
              <a:solidFill>
                <a:schemeClr val="bg1">
                  <a:lumMod val="75000"/>
                </a:schemeClr>
              </a:solidFill>
              <a:latin typeface="Helvetica" panose="020B0500000000000000" pitchFamily="34" charset="0"/>
            </a:endParaRPr>
          </a:p>
        </p:txBody>
      </p:sp>
      <p:pic>
        <p:nvPicPr>
          <p:cNvPr id="19" name="Obraz 18" descr="Obraz zawierający obiekt&#10;&#10;Opis wygenerowany automatycznie">
            <a:extLst>
              <a:ext uri="{FF2B5EF4-FFF2-40B4-BE49-F238E27FC236}">
                <a16:creationId xmlns:a16="http://schemas.microsoft.com/office/drawing/2014/main" id="{41D81E79-4968-3344-B130-C4759A82C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pic>
        <p:nvPicPr>
          <p:cNvPr id="5" name="Obraz 4" descr="Obraz zawierający osoba, mężczyzna, wewnątrz, odzież&#10;&#10;Opis wygenerowany automatycznie">
            <a:extLst>
              <a:ext uri="{FF2B5EF4-FFF2-40B4-BE49-F238E27FC236}">
                <a16:creationId xmlns:a16="http://schemas.microsoft.com/office/drawing/2014/main" id="{8A3CEE47-9114-F744-8805-857D9A6D9D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2803" y="701586"/>
            <a:ext cx="7933765" cy="7933765"/>
          </a:xfrm>
          <a:prstGeom prst="rect">
            <a:avLst/>
          </a:prstGeom>
        </p:spPr>
      </p:pic>
    </p:spTree>
    <p:extLst>
      <p:ext uri="{BB962C8B-B14F-4D97-AF65-F5344CB8AC3E}">
        <p14:creationId xmlns:p14="http://schemas.microsoft.com/office/powerpoint/2010/main" val="15965461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animEffect transition="in" filter="wipe(down)">
                                      <p:cBhvr>
                                        <p:cTn id="7" dur="500"/>
                                        <p:tgtEl>
                                          <p:spTgt spid="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0">
                                            <p:txEl>
                                              <p:pRg st="1" end="1"/>
                                            </p:txEl>
                                          </p:spTgt>
                                        </p:tgtEl>
                                        <p:attrNameLst>
                                          <p:attrName>style.visibility</p:attrName>
                                        </p:attrNameLst>
                                      </p:cBhvr>
                                      <p:to>
                                        <p:strVal val="visible"/>
                                      </p:to>
                                    </p:set>
                                    <p:animEffect transition="in" filter="wipe(down)">
                                      <p:cBhvr>
                                        <p:cTn id="12" dur="500"/>
                                        <p:tgtEl>
                                          <p:spTgt spid="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0">
                                            <p:txEl>
                                              <p:pRg st="2" end="2"/>
                                            </p:txEl>
                                          </p:spTgt>
                                        </p:tgtEl>
                                        <p:attrNameLst>
                                          <p:attrName>style.visibility</p:attrName>
                                        </p:attrNameLst>
                                      </p:cBhvr>
                                      <p:to>
                                        <p:strVal val="visible"/>
                                      </p:to>
                                    </p:set>
                                    <p:animEffect transition="in" filter="wipe(down)">
                                      <p:cBhvr>
                                        <p:cTn id="17" dur="500"/>
                                        <p:tgtEl>
                                          <p:spTgt spid="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0">
                                            <p:txEl>
                                              <p:pRg st="3" end="3"/>
                                            </p:txEl>
                                          </p:spTgt>
                                        </p:tgtEl>
                                        <p:attrNameLst>
                                          <p:attrName>style.visibility</p:attrName>
                                        </p:attrNameLst>
                                      </p:cBhvr>
                                      <p:to>
                                        <p:strVal val="visible"/>
                                      </p:to>
                                    </p:set>
                                    <p:animEffect transition="in" filter="wipe(down)">
                                      <p:cBhvr>
                                        <p:cTn id="22" dur="500"/>
                                        <p:tgtEl>
                                          <p:spTgt spid="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0">
                                            <p:txEl>
                                              <p:pRg st="4" end="4"/>
                                            </p:txEl>
                                          </p:spTgt>
                                        </p:tgtEl>
                                        <p:attrNameLst>
                                          <p:attrName>style.visibility</p:attrName>
                                        </p:attrNameLst>
                                      </p:cBhvr>
                                      <p:to>
                                        <p:strVal val="visible"/>
                                      </p:to>
                                    </p:set>
                                    <p:animEffect transition="in" filter="wipe(down)">
                                      <p:cBhvr>
                                        <p:cTn id="27" dur="500"/>
                                        <p:tgtEl>
                                          <p:spTgt spid="4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0">
                                            <p:txEl>
                                              <p:pRg st="5" end="5"/>
                                            </p:txEl>
                                          </p:spTgt>
                                        </p:tgtEl>
                                        <p:attrNameLst>
                                          <p:attrName>style.visibility</p:attrName>
                                        </p:attrNameLst>
                                      </p:cBhvr>
                                      <p:to>
                                        <p:strVal val="visible"/>
                                      </p:to>
                                    </p:set>
                                    <p:animEffect transition="in" filter="wipe(down)">
                                      <p:cBhvr>
                                        <p:cTn id="32" dur="500"/>
                                        <p:tgtEl>
                                          <p:spTgt spid="4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0">
                                            <p:txEl>
                                              <p:pRg st="6" end="6"/>
                                            </p:txEl>
                                          </p:spTgt>
                                        </p:tgtEl>
                                        <p:attrNameLst>
                                          <p:attrName>style.visibility</p:attrName>
                                        </p:attrNameLst>
                                      </p:cBhvr>
                                      <p:to>
                                        <p:strVal val="visible"/>
                                      </p:to>
                                    </p:set>
                                    <p:animEffect transition="in" filter="wipe(down)">
                                      <p:cBhvr>
                                        <p:cTn id="37" dur="500"/>
                                        <p:tgtEl>
                                          <p:spTgt spid="4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0">
                                            <p:txEl>
                                              <p:pRg st="7" end="7"/>
                                            </p:txEl>
                                          </p:spTgt>
                                        </p:tgtEl>
                                        <p:attrNameLst>
                                          <p:attrName>style.visibility</p:attrName>
                                        </p:attrNameLst>
                                      </p:cBhvr>
                                      <p:to>
                                        <p:strVal val="visible"/>
                                      </p:to>
                                    </p:set>
                                    <p:animEffect transition="in" filter="wipe(down)">
                                      <p:cBhvr>
                                        <p:cTn id="42" dur="500"/>
                                        <p:tgtEl>
                                          <p:spTgt spid="4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0">
                                            <p:txEl>
                                              <p:pRg st="8" end="8"/>
                                            </p:txEl>
                                          </p:spTgt>
                                        </p:tgtEl>
                                        <p:attrNameLst>
                                          <p:attrName>style.visibility</p:attrName>
                                        </p:attrNameLst>
                                      </p:cBhvr>
                                      <p:to>
                                        <p:strVal val="visible"/>
                                      </p:to>
                                    </p:set>
                                    <p:animEffect transition="in" filter="wipe(down)">
                                      <p:cBhvr>
                                        <p:cTn id="47" dur="500"/>
                                        <p:tgtEl>
                                          <p:spTgt spid="4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40">
                                            <p:txEl>
                                              <p:pRg st="9" end="9"/>
                                            </p:txEl>
                                          </p:spTgt>
                                        </p:tgtEl>
                                        <p:attrNameLst>
                                          <p:attrName>style.visibility</p:attrName>
                                        </p:attrNameLst>
                                      </p:cBhvr>
                                      <p:to>
                                        <p:strVal val="visible"/>
                                      </p:to>
                                    </p:set>
                                    <p:animEffect transition="in" filter="wipe(down)">
                                      <p:cBhvr>
                                        <p:cTn id="52" dur="500"/>
                                        <p:tgtEl>
                                          <p:spTgt spid="4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Początek</a:t>
            </a:r>
            <a:endParaRPr lang="en-US" sz="8000">
              <a:solidFill>
                <a:schemeClr val="bg2">
                  <a:lumMod val="25000"/>
                </a:schemeClr>
              </a:solidFill>
              <a:latin typeface="Helvetica" panose="020B0500000000000000" pitchFamily="34" charset="0"/>
            </a:endParaRPr>
          </a:p>
        </p:txBody>
      </p:sp>
      <p:pic>
        <p:nvPicPr>
          <p:cNvPr id="2" name="Obraz 1">
            <a:extLst>
              <a:ext uri="{FF2B5EF4-FFF2-40B4-BE49-F238E27FC236}">
                <a16:creationId xmlns:a16="http://schemas.microsoft.com/office/drawing/2014/main" id="{4AEE633F-518A-4BE6-8A37-DDF562C577AB}"/>
              </a:ext>
            </a:extLst>
          </p:cNvPr>
          <p:cNvPicPr>
            <a:picLocks noChangeAspect="1"/>
          </p:cNvPicPr>
          <p:nvPr/>
        </p:nvPicPr>
        <p:blipFill>
          <a:blip r:embed="rId4"/>
          <a:stretch>
            <a:fillRect/>
          </a:stretch>
        </p:blipFill>
        <p:spPr>
          <a:xfrm>
            <a:off x="5164137" y="4100233"/>
            <a:ext cx="14049375" cy="1714500"/>
          </a:xfrm>
          <a:prstGeom prst="rect">
            <a:avLst/>
          </a:prstGeom>
        </p:spPr>
      </p:pic>
      <p:sp>
        <p:nvSpPr>
          <p:cNvPr id="7" name="Textfeld 39">
            <a:extLst>
              <a:ext uri="{FF2B5EF4-FFF2-40B4-BE49-F238E27FC236}">
                <a16:creationId xmlns:a16="http://schemas.microsoft.com/office/drawing/2014/main" id="{F6FB03DE-98C1-48F6-8E0A-DB743B8510B9}"/>
              </a:ext>
            </a:extLst>
          </p:cNvPr>
          <p:cNvSpPr txBox="1"/>
          <p:nvPr/>
        </p:nvSpPr>
        <p:spPr>
          <a:xfrm>
            <a:off x="3319404" y="7043554"/>
            <a:ext cx="12612854" cy="1015663"/>
          </a:xfrm>
          <a:prstGeom prst="rect">
            <a:avLst/>
          </a:prstGeom>
          <a:noFill/>
        </p:spPr>
        <p:txBody>
          <a:bodyPr wrap="square" rtlCol="0">
            <a:spAutoFit/>
          </a:bodyPr>
          <a:lstStyle/>
          <a:p>
            <a:r>
              <a:rPr lang="pl-PL" sz="6000">
                <a:solidFill>
                  <a:schemeClr val="bg2">
                    <a:lumMod val="25000"/>
                  </a:schemeClr>
                </a:solidFill>
                <a:latin typeface="Helvetica" panose="020B0500000000000000" pitchFamily="34" charset="0"/>
              </a:rPr>
              <a:t>Kotlin, Kotlin, Kotlin, Java</a:t>
            </a:r>
            <a:endParaRPr lang="en-US" sz="6000">
              <a:solidFill>
                <a:schemeClr val="bg2">
                  <a:lumMod val="25000"/>
                </a:schemeClr>
              </a:solidFill>
              <a:latin typeface="Helvetica" panose="020B0500000000000000" pitchFamily="34" charset="0"/>
            </a:endParaRPr>
          </a:p>
        </p:txBody>
      </p:sp>
      <p:sp>
        <p:nvSpPr>
          <p:cNvPr id="8" name="Textfeld 39">
            <a:extLst>
              <a:ext uri="{FF2B5EF4-FFF2-40B4-BE49-F238E27FC236}">
                <a16:creationId xmlns:a16="http://schemas.microsoft.com/office/drawing/2014/main" id="{1805A5BD-B85B-4CBF-A1ED-0928713E13B0}"/>
              </a:ext>
            </a:extLst>
          </p:cNvPr>
          <p:cNvSpPr txBox="1"/>
          <p:nvPr/>
        </p:nvSpPr>
        <p:spPr>
          <a:xfrm>
            <a:off x="3319404" y="9288038"/>
            <a:ext cx="12612854" cy="1938992"/>
          </a:xfrm>
          <a:prstGeom prst="rect">
            <a:avLst/>
          </a:prstGeom>
          <a:noFill/>
        </p:spPr>
        <p:txBody>
          <a:bodyPr wrap="square" rtlCol="0">
            <a:spAutoFit/>
          </a:bodyPr>
          <a:lstStyle/>
          <a:p>
            <a:r>
              <a:rPr lang="fi-FI" sz="6000">
                <a:solidFill>
                  <a:schemeClr val="bg2">
                    <a:lumMod val="25000"/>
                  </a:schemeClr>
                </a:solidFill>
                <a:latin typeface="Helvetica" panose="020B0500000000000000" pitchFamily="34" charset="0"/>
              </a:rPr>
              <a:t>Kotlin=[Kotlin, Kotlin, Kotlin]</a:t>
            </a:r>
          </a:p>
          <a:p>
            <a:r>
              <a:rPr lang="fi-FI" sz="6000">
                <a:solidFill>
                  <a:schemeClr val="bg2">
                    <a:lumMod val="25000"/>
                  </a:schemeClr>
                </a:solidFill>
                <a:latin typeface="Helvetica" panose="020B0500000000000000" pitchFamily="34" charset="0"/>
              </a:rPr>
              <a:t>Java=[Java]</a:t>
            </a:r>
            <a:endParaRPr lang="en-US" sz="6000">
              <a:solidFill>
                <a:schemeClr val="bg2">
                  <a:lumMod val="25000"/>
                </a:schemeClr>
              </a:solidFill>
              <a:latin typeface="Helvetica" panose="020B0500000000000000" pitchFamily="34" charset="0"/>
            </a:endParaRPr>
          </a:p>
        </p:txBody>
      </p:sp>
    </p:spTree>
    <p:extLst>
      <p:ext uri="{BB962C8B-B14F-4D97-AF65-F5344CB8AC3E}">
        <p14:creationId xmlns:p14="http://schemas.microsoft.com/office/powerpoint/2010/main" val="709956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Prawie koniec</a:t>
            </a:r>
            <a:endParaRPr lang="en-US" sz="8000">
              <a:solidFill>
                <a:schemeClr val="bg2">
                  <a:lumMod val="25000"/>
                </a:schemeClr>
              </a:solidFill>
              <a:latin typeface="Helvetica" panose="020B0500000000000000" pitchFamily="34" charset="0"/>
            </a:endParaRPr>
          </a:p>
        </p:txBody>
      </p:sp>
      <p:pic>
        <p:nvPicPr>
          <p:cNvPr id="8" name="Obraz 7">
            <a:extLst>
              <a:ext uri="{FF2B5EF4-FFF2-40B4-BE49-F238E27FC236}">
                <a16:creationId xmlns:a16="http://schemas.microsoft.com/office/drawing/2014/main" id="{60D1E327-44A4-4C33-9A9A-6B44517DBBF0}"/>
              </a:ext>
            </a:extLst>
          </p:cNvPr>
          <p:cNvPicPr>
            <a:picLocks noChangeAspect="1"/>
          </p:cNvPicPr>
          <p:nvPr/>
        </p:nvPicPr>
        <p:blipFill>
          <a:blip r:embed="rId4"/>
          <a:stretch>
            <a:fillRect/>
          </a:stretch>
        </p:blipFill>
        <p:spPr>
          <a:xfrm>
            <a:off x="5068887" y="4419600"/>
            <a:ext cx="14239875" cy="4876800"/>
          </a:xfrm>
          <a:prstGeom prst="rect">
            <a:avLst/>
          </a:prstGeom>
        </p:spPr>
      </p:pic>
    </p:spTree>
    <p:extLst>
      <p:ext uri="{BB962C8B-B14F-4D97-AF65-F5344CB8AC3E}">
        <p14:creationId xmlns:p14="http://schemas.microsoft.com/office/powerpoint/2010/main" val="1293553277"/>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Koniec</a:t>
            </a:r>
            <a:endParaRPr lang="en-US" sz="8000">
              <a:solidFill>
                <a:schemeClr val="bg2">
                  <a:lumMod val="25000"/>
                </a:schemeClr>
              </a:solidFill>
              <a:latin typeface="Helvetica" panose="020B0500000000000000" pitchFamily="34" charset="0"/>
            </a:endParaRPr>
          </a:p>
        </p:txBody>
      </p:sp>
      <p:pic>
        <p:nvPicPr>
          <p:cNvPr id="2" name="Obraz 1">
            <a:extLst>
              <a:ext uri="{FF2B5EF4-FFF2-40B4-BE49-F238E27FC236}">
                <a16:creationId xmlns:a16="http://schemas.microsoft.com/office/drawing/2014/main" id="{052F77C1-76F2-4570-855E-5BF57EA70FBE}"/>
              </a:ext>
            </a:extLst>
          </p:cNvPr>
          <p:cNvPicPr>
            <a:picLocks noChangeAspect="1"/>
          </p:cNvPicPr>
          <p:nvPr/>
        </p:nvPicPr>
        <p:blipFill>
          <a:blip r:embed="rId4"/>
          <a:stretch>
            <a:fillRect/>
          </a:stretch>
        </p:blipFill>
        <p:spPr>
          <a:xfrm>
            <a:off x="2041453" y="4106956"/>
            <a:ext cx="21115726" cy="5502088"/>
          </a:xfrm>
          <a:prstGeom prst="rect">
            <a:avLst/>
          </a:prstGeom>
        </p:spPr>
      </p:pic>
    </p:spTree>
    <p:extLst>
      <p:ext uri="{BB962C8B-B14F-4D97-AF65-F5344CB8AC3E}">
        <p14:creationId xmlns:p14="http://schemas.microsoft.com/office/powerpoint/2010/main" val="78377528"/>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Porównajmy ją sobie z </a:t>
            </a:r>
            <a:r>
              <a:rPr lang="pl-PL" sz="8000" err="1">
                <a:solidFill>
                  <a:schemeClr val="bg2">
                    <a:lumMod val="25000"/>
                  </a:schemeClr>
                </a:solidFill>
                <a:latin typeface="Helvetica" panose="020B0500000000000000" pitchFamily="34" charset="0"/>
              </a:rPr>
              <a:t>javą</a:t>
            </a:r>
            <a:endParaRPr lang="en-US" sz="8000">
              <a:solidFill>
                <a:schemeClr val="bg2">
                  <a:lumMod val="25000"/>
                </a:schemeClr>
              </a:solidFill>
              <a:latin typeface="Helvetica" panose="020B0500000000000000" pitchFamily="34" charset="0"/>
            </a:endParaRPr>
          </a:p>
        </p:txBody>
      </p:sp>
      <p:pic>
        <p:nvPicPr>
          <p:cNvPr id="2" name="Obraz 1">
            <a:extLst>
              <a:ext uri="{FF2B5EF4-FFF2-40B4-BE49-F238E27FC236}">
                <a16:creationId xmlns:a16="http://schemas.microsoft.com/office/drawing/2014/main" id="{5EBA7596-2732-4DC2-B8C3-E4634CA65AE6}"/>
              </a:ext>
            </a:extLst>
          </p:cNvPr>
          <p:cNvPicPr>
            <a:picLocks noChangeAspect="1"/>
          </p:cNvPicPr>
          <p:nvPr/>
        </p:nvPicPr>
        <p:blipFill>
          <a:blip r:embed="rId4"/>
          <a:stretch>
            <a:fillRect/>
          </a:stretch>
        </p:blipFill>
        <p:spPr>
          <a:xfrm>
            <a:off x="2707341" y="4104655"/>
            <a:ext cx="20693156" cy="5506689"/>
          </a:xfrm>
          <a:prstGeom prst="rect">
            <a:avLst/>
          </a:prstGeom>
        </p:spPr>
      </p:pic>
    </p:spTree>
    <p:extLst>
      <p:ext uri="{BB962C8B-B14F-4D97-AF65-F5344CB8AC3E}">
        <p14:creationId xmlns:p14="http://schemas.microsoft.com/office/powerpoint/2010/main" val="4001815119"/>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OOP vs FP</a:t>
            </a:r>
            <a:endParaRPr lang="en-US" sz="8000">
              <a:solidFill>
                <a:schemeClr val="bg2">
                  <a:lumMod val="25000"/>
                </a:schemeClr>
              </a:solidFill>
              <a:latin typeface="Helvetica" panose="020B0500000000000000" pitchFamily="34" charset="0"/>
            </a:endParaRPr>
          </a:p>
        </p:txBody>
      </p:sp>
      <p:pic>
        <p:nvPicPr>
          <p:cNvPr id="2" name="Obraz 1">
            <a:extLst>
              <a:ext uri="{FF2B5EF4-FFF2-40B4-BE49-F238E27FC236}">
                <a16:creationId xmlns:a16="http://schemas.microsoft.com/office/drawing/2014/main" id="{BB66820D-9FE2-4606-9CE5-6D6BF69733B6}"/>
              </a:ext>
            </a:extLst>
          </p:cNvPr>
          <p:cNvPicPr>
            <a:picLocks noChangeAspect="1"/>
          </p:cNvPicPr>
          <p:nvPr/>
        </p:nvPicPr>
        <p:blipFill>
          <a:blip r:embed="rId4"/>
          <a:stretch>
            <a:fillRect/>
          </a:stretch>
        </p:blipFill>
        <p:spPr>
          <a:xfrm>
            <a:off x="5584065" y="3068730"/>
            <a:ext cx="13209520" cy="7578539"/>
          </a:xfrm>
          <a:prstGeom prst="rect">
            <a:avLst/>
          </a:prstGeom>
        </p:spPr>
      </p:pic>
    </p:spTree>
    <p:extLst>
      <p:ext uri="{BB962C8B-B14F-4D97-AF65-F5344CB8AC3E}">
        <p14:creationId xmlns:p14="http://schemas.microsoft.com/office/powerpoint/2010/main" val="790395810"/>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HOF</a:t>
            </a:r>
            <a:endParaRPr lang="en-US" sz="8000">
              <a:solidFill>
                <a:schemeClr val="bg2">
                  <a:lumMod val="25000"/>
                </a:schemeClr>
              </a:solidFill>
              <a:latin typeface="Helvetica" panose="020B0500000000000000" pitchFamily="34" charset="0"/>
            </a:endParaRPr>
          </a:p>
        </p:txBody>
      </p:sp>
      <p:pic>
        <p:nvPicPr>
          <p:cNvPr id="7" name="Obraz 6">
            <a:extLst>
              <a:ext uri="{FF2B5EF4-FFF2-40B4-BE49-F238E27FC236}">
                <a16:creationId xmlns:a16="http://schemas.microsoft.com/office/drawing/2014/main" id="{46178151-B564-4C41-B674-385A3E7A00FE}"/>
              </a:ext>
            </a:extLst>
          </p:cNvPr>
          <p:cNvPicPr>
            <a:picLocks noChangeAspect="1"/>
          </p:cNvPicPr>
          <p:nvPr/>
        </p:nvPicPr>
        <p:blipFill>
          <a:blip r:embed="rId4"/>
          <a:stretch>
            <a:fillRect/>
          </a:stretch>
        </p:blipFill>
        <p:spPr>
          <a:xfrm>
            <a:off x="2041453" y="4106956"/>
            <a:ext cx="21115726" cy="5502088"/>
          </a:xfrm>
          <a:prstGeom prst="rect">
            <a:avLst/>
          </a:prstGeom>
        </p:spPr>
      </p:pic>
    </p:spTree>
    <p:extLst>
      <p:ext uri="{BB962C8B-B14F-4D97-AF65-F5344CB8AC3E}">
        <p14:creationId xmlns:p14="http://schemas.microsoft.com/office/powerpoint/2010/main" val="1244065711"/>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err="1">
                <a:solidFill>
                  <a:schemeClr val="bg2">
                    <a:lumMod val="25000"/>
                  </a:schemeClr>
                </a:solidFill>
                <a:latin typeface="Helvetica" panose="020B0500000000000000" pitchFamily="34" charset="0"/>
              </a:rPr>
              <a:t>FilterOnCondition</a:t>
            </a:r>
            <a:endParaRPr lang="en-US" sz="8000">
              <a:solidFill>
                <a:schemeClr val="bg2">
                  <a:lumMod val="25000"/>
                </a:schemeClr>
              </a:solidFill>
              <a:latin typeface="Helvetica" panose="020B0500000000000000" pitchFamily="34" charset="0"/>
            </a:endParaRPr>
          </a:p>
        </p:txBody>
      </p:sp>
      <p:pic>
        <p:nvPicPr>
          <p:cNvPr id="2" name="Obraz 1">
            <a:extLst>
              <a:ext uri="{FF2B5EF4-FFF2-40B4-BE49-F238E27FC236}">
                <a16:creationId xmlns:a16="http://schemas.microsoft.com/office/drawing/2014/main" id="{117ECEB0-39CA-400F-9465-6301B863DF4C}"/>
              </a:ext>
            </a:extLst>
          </p:cNvPr>
          <p:cNvPicPr>
            <a:picLocks noChangeAspect="1"/>
          </p:cNvPicPr>
          <p:nvPr/>
        </p:nvPicPr>
        <p:blipFill>
          <a:blip r:embed="rId4"/>
          <a:stretch>
            <a:fillRect/>
          </a:stretch>
        </p:blipFill>
        <p:spPr>
          <a:xfrm>
            <a:off x="2714625" y="4808873"/>
            <a:ext cx="18948400" cy="4098254"/>
          </a:xfrm>
          <a:prstGeom prst="rect">
            <a:avLst/>
          </a:prstGeom>
        </p:spPr>
      </p:pic>
    </p:spTree>
    <p:extLst>
      <p:ext uri="{BB962C8B-B14F-4D97-AF65-F5344CB8AC3E}">
        <p14:creationId xmlns:p14="http://schemas.microsoft.com/office/powerpoint/2010/main" val="2003291880"/>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Wykonajmy to</a:t>
            </a:r>
            <a:endParaRPr lang="en-US" sz="8000">
              <a:solidFill>
                <a:schemeClr val="bg2">
                  <a:lumMod val="25000"/>
                </a:schemeClr>
              </a:solidFill>
              <a:latin typeface="Helvetica" panose="020B0500000000000000" pitchFamily="34" charset="0"/>
            </a:endParaRPr>
          </a:p>
        </p:txBody>
      </p:sp>
      <p:pic>
        <p:nvPicPr>
          <p:cNvPr id="2" name="Obraz 1">
            <a:extLst>
              <a:ext uri="{FF2B5EF4-FFF2-40B4-BE49-F238E27FC236}">
                <a16:creationId xmlns:a16="http://schemas.microsoft.com/office/drawing/2014/main" id="{1669F1DF-3DAD-4013-BC2E-3F5072CDB6E5}"/>
              </a:ext>
            </a:extLst>
          </p:cNvPr>
          <p:cNvPicPr>
            <a:picLocks noChangeAspect="1"/>
          </p:cNvPicPr>
          <p:nvPr/>
        </p:nvPicPr>
        <p:blipFill>
          <a:blip r:embed="rId4"/>
          <a:stretch>
            <a:fillRect/>
          </a:stretch>
        </p:blipFill>
        <p:spPr>
          <a:xfrm>
            <a:off x="6391910" y="2248545"/>
            <a:ext cx="11593830" cy="4368363"/>
          </a:xfrm>
          <a:prstGeom prst="rect">
            <a:avLst/>
          </a:prstGeom>
        </p:spPr>
      </p:pic>
      <p:pic>
        <p:nvPicPr>
          <p:cNvPr id="5" name="Obraz 4">
            <a:extLst>
              <a:ext uri="{FF2B5EF4-FFF2-40B4-BE49-F238E27FC236}">
                <a16:creationId xmlns:a16="http://schemas.microsoft.com/office/drawing/2014/main" id="{81EE2F7F-65AB-4A20-834F-2D087D8E6EDE}"/>
              </a:ext>
            </a:extLst>
          </p:cNvPr>
          <p:cNvPicPr>
            <a:picLocks noChangeAspect="1"/>
          </p:cNvPicPr>
          <p:nvPr/>
        </p:nvPicPr>
        <p:blipFill>
          <a:blip r:embed="rId5"/>
          <a:stretch>
            <a:fillRect/>
          </a:stretch>
        </p:blipFill>
        <p:spPr>
          <a:xfrm>
            <a:off x="8278812" y="7447905"/>
            <a:ext cx="7820025" cy="4019550"/>
          </a:xfrm>
          <a:prstGeom prst="rect">
            <a:avLst/>
          </a:prstGeom>
        </p:spPr>
      </p:pic>
    </p:spTree>
    <p:extLst>
      <p:ext uri="{BB962C8B-B14F-4D97-AF65-F5344CB8AC3E}">
        <p14:creationId xmlns:p14="http://schemas.microsoft.com/office/powerpoint/2010/main" val="400522036"/>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2019.03.21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I jak było?</a:t>
            </a:r>
            <a:endParaRPr lang="en-US" sz="8000">
              <a:solidFill>
                <a:schemeClr val="bg2">
                  <a:lumMod val="25000"/>
                </a:schemeClr>
              </a:solidFill>
              <a:latin typeface="Helvetica" panose="020B0500000000000000" pitchFamily="34" charset="0"/>
            </a:endParaRPr>
          </a:p>
        </p:txBody>
      </p:sp>
      <p:sp>
        <p:nvSpPr>
          <p:cNvPr id="7" name="Textfeld 39">
            <a:extLst>
              <a:ext uri="{FF2B5EF4-FFF2-40B4-BE49-F238E27FC236}">
                <a16:creationId xmlns:a16="http://schemas.microsoft.com/office/drawing/2014/main" id="{D6F42A15-AA19-4634-8F5D-4F63C3AFBB47}"/>
              </a:ext>
            </a:extLst>
          </p:cNvPr>
          <p:cNvSpPr txBox="1"/>
          <p:nvPr/>
        </p:nvSpPr>
        <p:spPr>
          <a:xfrm>
            <a:off x="5882398" y="5580727"/>
            <a:ext cx="12612854" cy="2554545"/>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https://github.com/migellal/KotlinWebinar</a:t>
            </a:r>
            <a:endParaRPr lang="en-US" sz="8000">
              <a:solidFill>
                <a:schemeClr val="bg2">
                  <a:lumMod val="25000"/>
                </a:schemeClr>
              </a:solidFill>
              <a:latin typeface="Helvetica" panose="020B0500000000000000" pitchFamily="34" charset="0"/>
            </a:endParaRPr>
          </a:p>
        </p:txBody>
      </p:sp>
    </p:spTree>
    <p:extLst>
      <p:ext uri="{BB962C8B-B14F-4D97-AF65-F5344CB8AC3E}">
        <p14:creationId xmlns:p14="http://schemas.microsoft.com/office/powerpoint/2010/main" val="2846369153"/>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feld 39"/>
          <p:cNvSpPr txBox="1"/>
          <p:nvPr/>
        </p:nvSpPr>
        <p:spPr>
          <a:xfrm>
            <a:off x="12695275" y="2796333"/>
            <a:ext cx="9876038" cy="1015663"/>
          </a:xfrm>
          <a:prstGeom prst="rect">
            <a:avLst/>
          </a:prstGeom>
          <a:noFill/>
        </p:spPr>
        <p:txBody>
          <a:bodyPr wrap="square" rtlCol="0">
            <a:spAutoFit/>
          </a:bodyPr>
          <a:lstStyle/>
          <a:p>
            <a:r>
              <a:rPr lang="en-US" sz="6000">
                <a:solidFill>
                  <a:schemeClr val="bg2">
                    <a:lumMod val="25000"/>
                  </a:schemeClr>
                </a:solidFill>
                <a:latin typeface="Helvetica" panose="020B0500000000000000" pitchFamily="34" charset="0"/>
              </a:rPr>
              <a:t>DLACZEGO KOTLIN?</a:t>
            </a:r>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2019.03.25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Tree>
    <p:extLst>
      <p:ext uri="{BB962C8B-B14F-4D97-AF65-F5344CB8AC3E}">
        <p14:creationId xmlns:p14="http://schemas.microsoft.com/office/powerpoint/2010/main" val="3811569170"/>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a:t>
            </a:r>
            <a:r>
              <a:rPr lang="pl-PL" sz="2000">
                <a:solidFill>
                  <a:schemeClr val="bg1">
                    <a:lumMod val="75000"/>
                  </a:schemeClr>
                </a:solidFill>
                <a:latin typeface="Helvetica" panose="020B0500000000000000" pitchFamily="34" charset="0"/>
              </a:rPr>
              <a:t>5</a:t>
            </a:r>
            <a:r>
              <a:rPr lang="de-DE" sz="2000">
                <a:solidFill>
                  <a:schemeClr val="bg1">
                    <a:lumMod val="75000"/>
                  </a:schemeClr>
                </a:solidFill>
                <a:latin typeface="Helvetica" panose="020B0500000000000000" pitchFamily="34" charset="0"/>
              </a:rPr>
              <a:t>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880595EF-D8E0-44B0-A1A1-E2613A7FE717}"/>
              </a:ext>
            </a:extLst>
          </p:cNvPr>
          <p:cNvSpPr txBox="1"/>
          <p:nvPr/>
        </p:nvSpPr>
        <p:spPr>
          <a:xfrm>
            <a:off x="3319404" y="701586"/>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Rośnie naprawdę szybko!</a:t>
            </a:r>
            <a:endParaRPr lang="en-US" sz="8000">
              <a:solidFill>
                <a:schemeClr val="bg2">
                  <a:lumMod val="25000"/>
                </a:schemeClr>
              </a:solidFill>
              <a:latin typeface="Helvetica" panose="020B0500000000000000" pitchFamily="34" charset="0"/>
            </a:endParaRPr>
          </a:p>
        </p:txBody>
      </p:sp>
      <p:pic>
        <p:nvPicPr>
          <p:cNvPr id="2" name="Obraz 1">
            <a:extLst>
              <a:ext uri="{FF2B5EF4-FFF2-40B4-BE49-F238E27FC236}">
                <a16:creationId xmlns:a16="http://schemas.microsoft.com/office/drawing/2014/main" id="{EADD7DCD-A359-4F41-B9BB-90242A7FDAF3}"/>
              </a:ext>
            </a:extLst>
          </p:cNvPr>
          <p:cNvPicPr>
            <a:picLocks noChangeAspect="1"/>
          </p:cNvPicPr>
          <p:nvPr/>
        </p:nvPicPr>
        <p:blipFill>
          <a:blip r:embed="rId4"/>
          <a:stretch>
            <a:fillRect/>
          </a:stretch>
        </p:blipFill>
        <p:spPr>
          <a:xfrm>
            <a:off x="3319404" y="2532620"/>
            <a:ext cx="18640716" cy="7916083"/>
          </a:xfrm>
          <a:prstGeom prst="rect">
            <a:avLst/>
          </a:prstGeom>
        </p:spPr>
      </p:pic>
      <p:sp>
        <p:nvSpPr>
          <p:cNvPr id="5" name="Prostokąt 4">
            <a:extLst>
              <a:ext uri="{FF2B5EF4-FFF2-40B4-BE49-F238E27FC236}">
                <a16:creationId xmlns:a16="http://schemas.microsoft.com/office/drawing/2014/main" id="{1E70484A-9631-4D04-83DC-BF671D39764B}"/>
              </a:ext>
            </a:extLst>
          </p:cNvPr>
          <p:cNvSpPr/>
          <p:nvPr/>
        </p:nvSpPr>
        <p:spPr>
          <a:xfrm>
            <a:off x="10219580" y="10956298"/>
            <a:ext cx="4840364" cy="369332"/>
          </a:xfrm>
          <a:prstGeom prst="rect">
            <a:avLst/>
          </a:prstGeom>
        </p:spPr>
        <p:txBody>
          <a:bodyPr wrap="none">
            <a:spAutoFit/>
          </a:bodyPr>
          <a:lstStyle/>
          <a:p>
            <a:r>
              <a:rPr lang="pl-PL"/>
              <a:t>https://octoverse.github.com/projects#languages</a:t>
            </a:r>
          </a:p>
        </p:txBody>
      </p:sp>
    </p:spTree>
    <p:extLst>
      <p:ext uri="{BB962C8B-B14F-4D97-AF65-F5344CB8AC3E}">
        <p14:creationId xmlns:p14="http://schemas.microsoft.com/office/powerpoint/2010/main" val="3347443094"/>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Textfeld 39"/>
          <p:cNvSpPr txBox="1"/>
          <p:nvPr/>
        </p:nvSpPr>
        <p:spPr>
          <a:xfrm>
            <a:off x="3319404" y="701586"/>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Od początku w biznesie</a:t>
            </a:r>
            <a:endParaRPr lang="en-US" sz="8000">
              <a:solidFill>
                <a:schemeClr val="bg2">
                  <a:lumMod val="25000"/>
                </a:schemeClr>
              </a:solidFill>
              <a:latin typeface="Helvetica" panose="020B0500000000000000" pitchFamily="34" charset="0"/>
            </a:endParaRPr>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a:t>
            </a:r>
            <a:r>
              <a:rPr lang="pl-PL" sz="2000">
                <a:solidFill>
                  <a:schemeClr val="bg1">
                    <a:lumMod val="75000"/>
                  </a:schemeClr>
                </a:solidFill>
                <a:latin typeface="Helvetica" panose="020B0500000000000000" pitchFamily="34" charset="0"/>
              </a:rPr>
              <a:t>5</a:t>
            </a:r>
            <a:r>
              <a:rPr lang="de-DE" sz="2000">
                <a:solidFill>
                  <a:schemeClr val="bg1">
                    <a:lumMod val="75000"/>
                  </a:schemeClr>
                </a:solidFill>
                <a:latin typeface="Helvetica" panose="020B0500000000000000" pitchFamily="34" charset="0"/>
              </a:rPr>
              <a:t>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pic>
        <p:nvPicPr>
          <p:cNvPr id="5" name="Obraz 4" descr="Obraz zawierający wewnątrz, sprzęt elektroniczny, osoba&#10;&#10;Opis wygenerowany automatycznie">
            <a:extLst>
              <a:ext uri="{FF2B5EF4-FFF2-40B4-BE49-F238E27FC236}">
                <a16:creationId xmlns:a16="http://schemas.microsoft.com/office/drawing/2014/main" id="{5CCD93D8-7C27-4B5F-B042-2E928668C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404" y="5156440"/>
            <a:ext cx="8329118" cy="5545139"/>
          </a:xfrm>
          <a:prstGeom prst="rect">
            <a:avLst/>
          </a:prstGeom>
        </p:spPr>
      </p:pic>
      <p:pic>
        <p:nvPicPr>
          <p:cNvPr id="7" name="Obraz 6" descr="Obraz zawierający osoba, stojące, zdjęcie, mężczyzna&#10;&#10;Opis wygenerowany automatycznie">
            <a:extLst>
              <a:ext uri="{FF2B5EF4-FFF2-40B4-BE49-F238E27FC236}">
                <a16:creationId xmlns:a16="http://schemas.microsoft.com/office/drawing/2014/main" id="{358DF75C-0C6A-4235-90A8-717698EA2D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87932" y="5156441"/>
            <a:ext cx="8413465" cy="5614881"/>
          </a:xfrm>
          <a:prstGeom prst="rect">
            <a:avLst/>
          </a:prstGeom>
        </p:spPr>
      </p:pic>
      <p:sp>
        <p:nvSpPr>
          <p:cNvPr id="11" name="Textfeld 39">
            <a:extLst>
              <a:ext uri="{FF2B5EF4-FFF2-40B4-BE49-F238E27FC236}">
                <a16:creationId xmlns:a16="http://schemas.microsoft.com/office/drawing/2014/main" id="{9FAEA039-A74F-49F3-8F34-6A80E59E471E}"/>
              </a:ext>
            </a:extLst>
          </p:cNvPr>
          <p:cNvSpPr txBox="1"/>
          <p:nvPr/>
        </p:nvSpPr>
        <p:spPr>
          <a:xfrm>
            <a:off x="12406293" y="6959513"/>
            <a:ext cx="923868" cy="1938992"/>
          </a:xfrm>
          <a:prstGeom prst="rect">
            <a:avLst/>
          </a:prstGeom>
          <a:noFill/>
        </p:spPr>
        <p:txBody>
          <a:bodyPr wrap="square" rtlCol="0">
            <a:spAutoFit/>
          </a:bodyPr>
          <a:lstStyle/>
          <a:p>
            <a:r>
              <a:rPr lang="pl-PL" sz="12000">
                <a:solidFill>
                  <a:schemeClr val="bg2">
                    <a:lumMod val="25000"/>
                  </a:schemeClr>
                </a:solidFill>
                <a:latin typeface="Helvetica" panose="020B0500000000000000" pitchFamily="34" charset="0"/>
              </a:rPr>
              <a:t>&gt;</a:t>
            </a:r>
            <a:endParaRPr lang="en-US" sz="12000">
              <a:solidFill>
                <a:schemeClr val="bg2">
                  <a:lumMod val="25000"/>
                </a:schemeClr>
              </a:solidFill>
              <a:latin typeface="Helvetica" panose="020B0500000000000000" pitchFamily="34" charset="0"/>
            </a:endParaRPr>
          </a:p>
        </p:txBody>
      </p:sp>
      <p:sp>
        <p:nvSpPr>
          <p:cNvPr id="13" name="Textfeld 39">
            <a:extLst>
              <a:ext uri="{FF2B5EF4-FFF2-40B4-BE49-F238E27FC236}">
                <a16:creationId xmlns:a16="http://schemas.microsoft.com/office/drawing/2014/main" id="{4A4D3DFE-F819-4D76-AC55-CD4393E719E2}"/>
              </a:ext>
            </a:extLst>
          </p:cNvPr>
          <p:cNvSpPr txBox="1"/>
          <p:nvPr/>
        </p:nvSpPr>
        <p:spPr>
          <a:xfrm>
            <a:off x="17279709" y="9447883"/>
            <a:ext cx="3015322" cy="1323439"/>
          </a:xfrm>
          <a:prstGeom prst="rect">
            <a:avLst/>
          </a:prstGeom>
          <a:noFill/>
        </p:spPr>
        <p:txBody>
          <a:bodyPr wrap="square" rtlCol="0">
            <a:spAutoFit/>
          </a:bodyPr>
          <a:lstStyle/>
          <a:p>
            <a:r>
              <a:rPr lang="pl-PL" sz="8000">
                <a:solidFill>
                  <a:schemeClr val="bg2">
                    <a:lumMod val="25000"/>
                  </a:schemeClr>
                </a:solidFill>
                <a:highlight>
                  <a:srgbClr val="F2F2F2"/>
                </a:highlight>
                <a:latin typeface="Helvetica" panose="020B0500000000000000" pitchFamily="34" charset="0"/>
              </a:rPr>
              <a:t>*</a:t>
            </a:r>
            <a:r>
              <a:rPr lang="pl-PL" sz="8000" err="1">
                <a:solidFill>
                  <a:schemeClr val="bg2">
                    <a:lumMod val="25000"/>
                  </a:schemeClr>
                </a:solidFill>
                <a:highlight>
                  <a:srgbClr val="F2F2F2"/>
                </a:highlight>
                <a:latin typeface="Helvetica" panose="020B0500000000000000" pitchFamily="34" charset="0"/>
              </a:rPr>
              <a:t>js</a:t>
            </a:r>
            <a:r>
              <a:rPr lang="pl-PL" sz="8000">
                <a:solidFill>
                  <a:schemeClr val="bg2">
                    <a:lumMod val="25000"/>
                  </a:schemeClr>
                </a:solidFill>
                <a:highlight>
                  <a:srgbClr val="F2F2F2"/>
                </a:highlight>
                <a:latin typeface="Helvetica" panose="020B0500000000000000" pitchFamily="34" charset="0"/>
              </a:rPr>
              <a:t> </a:t>
            </a:r>
            <a:r>
              <a:rPr lang="pl-PL" sz="8000" err="1">
                <a:solidFill>
                  <a:schemeClr val="bg2">
                    <a:lumMod val="25000"/>
                  </a:schemeClr>
                </a:solidFill>
                <a:highlight>
                  <a:srgbClr val="F2F2F2"/>
                </a:highlight>
                <a:latin typeface="Helvetica" panose="020B0500000000000000" pitchFamily="34" charset="0"/>
              </a:rPr>
              <a:t>xD</a:t>
            </a:r>
            <a:endParaRPr lang="en-US" sz="8000">
              <a:solidFill>
                <a:schemeClr val="bg2">
                  <a:lumMod val="25000"/>
                </a:schemeClr>
              </a:solidFill>
              <a:highlight>
                <a:srgbClr val="F2F2F2"/>
              </a:highlight>
              <a:latin typeface="Helvetica" panose="020B0500000000000000" pitchFamily="34" charset="0"/>
            </a:endParaRPr>
          </a:p>
        </p:txBody>
      </p:sp>
    </p:spTree>
    <p:extLst>
      <p:ext uri="{BB962C8B-B14F-4D97-AF65-F5344CB8AC3E}">
        <p14:creationId xmlns:p14="http://schemas.microsoft.com/office/powerpoint/2010/main" val="102524072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a:t>
            </a:r>
            <a:r>
              <a:rPr lang="pl-PL" sz="2000">
                <a:solidFill>
                  <a:schemeClr val="bg1">
                    <a:lumMod val="75000"/>
                  </a:schemeClr>
                </a:solidFill>
                <a:latin typeface="Helvetica" panose="020B0500000000000000" pitchFamily="34" charset="0"/>
              </a:rPr>
              <a:t>5</a:t>
            </a:r>
            <a:r>
              <a:rPr lang="de-DE" sz="2000">
                <a:solidFill>
                  <a:schemeClr val="bg1">
                    <a:lumMod val="75000"/>
                  </a:schemeClr>
                </a:solidFill>
                <a:latin typeface="Helvetica" panose="020B0500000000000000" pitchFamily="34" charset="0"/>
              </a:rPr>
              <a:t>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664AE8A0-9DD6-4D05-9726-709372B22B9D}"/>
              </a:ext>
            </a:extLst>
          </p:cNvPr>
          <p:cNvSpPr txBox="1"/>
          <p:nvPr/>
        </p:nvSpPr>
        <p:spPr>
          <a:xfrm>
            <a:off x="3319404" y="701586"/>
            <a:ext cx="12612854"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Podoba się programistom?</a:t>
            </a:r>
            <a:endParaRPr lang="en-US" sz="8000">
              <a:solidFill>
                <a:schemeClr val="bg2">
                  <a:lumMod val="25000"/>
                </a:schemeClr>
              </a:solidFill>
              <a:latin typeface="Helvetica" panose="020B0500000000000000" pitchFamily="34" charset="0"/>
            </a:endParaRPr>
          </a:p>
        </p:txBody>
      </p:sp>
      <p:pic>
        <p:nvPicPr>
          <p:cNvPr id="2" name="Obraz 1">
            <a:extLst>
              <a:ext uri="{FF2B5EF4-FFF2-40B4-BE49-F238E27FC236}">
                <a16:creationId xmlns:a16="http://schemas.microsoft.com/office/drawing/2014/main" id="{C7D670A8-14F7-4098-B8FA-29260BA36235}"/>
              </a:ext>
            </a:extLst>
          </p:cNvPr>
          <p:cNvPicPr>
            <a:picLocks noChangeAspect="1"/>
          </p:cNvPicPr>
          <p:nvPr/>
        </p:nvPicPr>
        <p:blipFill>
          <a:blip r:embed="rId4"/>
          <a:stretch>
            <a:fillRect/>
          </a:stretch>
        </p:blipFill>
        <p:spPr>
          <a:xfrm>
            <a:off x="6833945" y="2357494"/>
            <a:ext cx="10709759" cy="9001011"/>
          </a:xfrm>
          <a:prstGeom prst="rect">
            <a:avLst/>
          </a:prstGeom>
        </p:spPr>
      </p:pic>
      <p:sp>
        <p:nvSpPr>
          <p:cNvPr id="5" name="Serce 4">
            <a:extLst>
              <a:ext uri="{FF2B5EF4-FFF2-40B4-BE49-F238E27FC236}">
                <a16:creationId xmlns:a16="http://schemas.microsoft.com/office/drawing/2014/main" id="{EDCC42B5-DCF3-4F38-8C62-DF02F18D25C1}"/>
              </a:ext>
            </a:extLst>
          </p:cNvPr>
          <p:cNvSpPr/>
          <p:nvPr/>
        </p:nvSpPr>
        <p:spPr>
          <a:xfrm>
            <a:off x="9079006" y="5029200"/>
            <a:ext cx="658678" cy="400110"/>
          </a:xfrm>
          <a:prstGeom prst="heart">
            <a:avLst/>
          </a:prstGeom>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l-PL" b="1">
              <a:ln w="22225">
                <a:solidFill>
                  <a:schemeClr val="accent2"/>
                </a:solidFill>
                <a:prstDash val="solid"/>
              </a:ln>
              <a:solidFill>
                <a:schemeClr val="accent2">
                  <a:lumMod val="40000"/>
                  <a:lumOff val="60000"/>
                </a:schemeClr>
              </a:solidFill>
            </a:endParaRPr>
          </a:p>
        </p:txBody>
      </p:sp>
      <p:sp>
        <p:nvSpPr>
          <p:cNvPr id="7" name="Prostokąt 6">
            <a:extLst>
              <a:ext uri="{FF2B5EF4-FFF2-40B4-BE49-F238E27FC236}">
                <a16:creationId xmlns:a16="http://schemas.microsoft.com/office/drawing/2014/main" id="{F7E07812-8D3D-4754-8527-066185CF16ED}"/>
              </a:ext>
            </a:extLst>
          </p:cNvPr>
          <p:cNvSpPr/>
          <p:nvPr/>
        </p:nvSpPr>
        <p:spPr>
          <a:xfrm>
            <a:off x="7134491" y="11690974"/>
            <a:ext cx="10108665" cy="369332"/>
          </a:xfrm>
          <a:prstGeom prst="rect">
            <a:avLst/>
          </a:prstGeom>
        </p:spPr>
        <p:txBody>
          <a:bodyPr wrap="none">
            <a:spAutoFit/>
          </a:bodyPr>
          <a:lstStyle/>
          <a:p>
            <a:r>
              <a:rPr lang="pl-PL"/>
              <a:t>https://insights.stackoverflow.com/survey/2018/#technology-most-loved-dreaded-and-wanted-languages</a:t>
            </a:r>
          </a:p>
        </p:txBody>
      </p:sp>
    </p:spTree>
    <p:extLst>
      <p:ext uri="{BB962C8B-B14F-4D97-AF65-F5344CB8AC3E}">
        <p14:creationId xmlns:p14="http://schemas.microsoft.com/office/powerpoint/2010/main" val="35303722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grpId="0" nodeType="withEffect">
                                  <p:stCondLst>
                                    <p:cond delay="0"/>
                                  </p:stCondLst>
                                  <p:childTnLst>
                                    <p:animEffect transition="out" filter="fade">
                                      <p:cBhvr>
                                        <p:cTn id="6" dur="2000" tmFilter="0, 0; .2, .5; .8, .5; 1, 0"/>
                                        <p:tgtEl>
                                          <p:spTgt spid="5"/>
                                        </p:tgtEl>
                                      </p:cBhvr>
                                    </p:animEffect>
                                    <p:animScale>
                                      <p:cBhvr>
                                        <p:cTn id="7"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p:cNvSpPr/>
          <p:nvPr/>
        </p:nvSpPr>
        <p:spPr>
          <a:xfrm flipH="1">
            <a:off x="0" y="-14954"/>
            <a:ext cx="1806338" cy="13716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p:cNvSpPr txBox="1"/>
          <p:nvPr/>
        </p:nvSpPr>
        <p:spPr>
          <a:xfrm>
            <a:off x="2041453" y="13077745"/>
            <a:ext cx="7696231" cy="400110"/>
          </a:xfrm>
          <a:prstGeom prst="rect">
            <a:avLst/>
          </a:prstGeom>
          <a:noFill/>
        </p:spPr>
        <p:txBody>
          <a:bodyPr wrap="square" rtlCol="0">
            <a:spAutoFit/>
          </a:bodyPr>
          <a:lstStyle/>
          <a:p>
            <a:r>
              <a:rPr lang="de-DE" sz="2000">
                <a:solidFill>
                  <a:schemeClr val="bg1">
                    <a:lumMod val="75000"/>
                  </a:schemeClr>
                </a:solidFill>
                <a:latin typeface="Helvetica" panose="020B0500000000000000" pitchFamily="34" charset="0"/>
              </a:rPr>
              <a:t>2019.03.2</a:t>
            </a:r>
            <a:r>
              <a:rPr lang="pl-PL" sz="2000">
                <a:solidFill>
                  <a:schemeClr val="bg1">
                    <a:lumMod val="75000"/>
                  </a:schemeClr>
                </a:solidFill>
                <a:latin typeface="Helvetica" panose="020B0500000000000000" pitchFamily="34" charset="0"/>
              </a:rPr>
              <a:t>5</a:t>
            </a:r>
            <a:r>
              <a:rPr lang="de-DE" sz="2000">
                <a:solidFill>
                  <a:schemeClr val="bg1">
                    <a:lumMod val="75000"/>
                  </a:schemeClr>
                </a:solidFill>
                <a:latin typeface="Helvetica" panose="020B0500000000000000" pitchFamily="34" charset="0"/>
              </a:rPr>
              <a:t>  |  </a:t>
            </a:r>
            <a:r>
              <a:rPr lang="de-DE" sz="2000">
                <a:solidFill>
                  <a:schemeClr val="bg2">
                    <a:lumMod val="25000"/>
                  </a:schemeClr>
                </a:solidFill>
                <a:latin typeface="Helvetica" panose="020B0500000000000000" pitchFamily="34" charset="0"/>
              </a:rPr>
              <a:t>C-137 / </a:t>
            </a:r>
            <a:r>
              <a:rPr lang="de-DE" sz="2000" err="1">
                <a:solidFill>
                  <a:schemeClr val="bg2">
                    <a:lumMod val="25000"/>
                  </a:schemeClr>
                </a:solidFill>
                <a:latin typeface="Helvetica" panose="020B0500000000000000" pitchFamily="34" charset="0"/>
              </a:rPr>
              <a:t>Ziemia</a:t>
            </a:r>
            <a:endParaRPr lang="de-DE" sz="2000">
              <a:solidFill>
                <a:schemeClr val="bg2">
                  <a:lumMod val="25000"/>
                </a:schemeClr>
              </a:solidFill>
              <a:latin typeface="Helvetica" panose="020B0500000000000000" pitchFamily="34" charset="0"/>
            </a:endParaRPr>
          </a:p>
        </p:txBody>
      </p:sp>
      <p:pic>
        <p:nvPicPr>
          <p:cNvPr id="4" name="Obraz 3" descr="Obraz zawierający obiekt&#10;&#10;Opis wygenerowany automatycznie">
            <a:extLst>
              <a:ext uri="{FF2B5EF4-FFF2-40B4-BE49-F238E27FC236}">
                <a16:creationId xmlns:a16="http://schemas.microsoft.com/office/drawing/2014/main" id="{A51755F3-4E7D-2249-AABE-FBADB3F4A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7" y="266699"/>
            <a:ext cx="1525920" cy="434887"/>
          </a:xfrm>
          <a:prstGeom prst="rect">
            <a:avLst/>
          </a:prstGeom>
        </p:spPr>
      </p:pic>
      <p:sp>
        <p:nvSpPr>
          <p:cNvPr id="6" name="Textfeld 39">
            <a:extLst>
              <a:ext uri="{FF2B5EF4-FFF2-40B4-BE49-F238E27FC236}">
                <a16:creationId xmlns:a16="http://schemas.microsoft.com/office/drawing/2014/main" id="{EE5245D6-16AB-454E-B9BA-231B64851C14}"/>
              </a:ext>
            </a:extLst>
          </p:cNvPr>
          <p:cNvSpPr txBox="1"/>
          <p:nvPr/>
        </p:nvSpPr>
        <p:spPr>
          <a:xfrm>
            <a:off x="3319403" y="701586"/>
            <a:ext cx="14627633"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Korzysta z tego co już znasz!*</a:t>
            </a:r>
            <a:endParaRPr lang="en-US" sz="8000">
              <a:solidFill>
                <a:schemeClr val="bg2">
                  <a:lumMod val="25000"/>
                </a:schemeClr>
              </a:solidFill>
              <a:latin typeface="Helvetica" panose="020B0500000000000000" pitchFamily="34" charset="0"/>
            </a:endParaRPr>
          </a:p>
        </p:txBody>
      </p:sp>
      <p:sp>
        <p:nvSpPr>
          <p:cNvPr id="7" name="Textfeld 39">
            <a:extLst>
              <a:ext uri="{FF2B5EF4-FFF2-40B4-BE49-F238E27FC236}">
                <a16:creationId xmlns:a16="http://schemas.microsoft.com/office/drawing/2014/main" id="{93AAA203-71D4-42AB-9CFF-98818C924DCD}"/>
              </a:ext>
            </a:extLst>
          </p:cNvPr>
          <p:cNvSpPr txBox="1"/>
          <p:nvPr/>
        </p:nvSpPr>
        <p:spPr>
          <a:xfrm>
            <a:off x="3319402" y="11214603"/>
            <a:ext cx="18564205" cy="1323439"/>
          </a:xfrm>
          <a:prstGeom prst="rect">
            <a:avLst/>
          </a:prstGeom>
          <a:noFill/>
        </p:spPr>
        <p:txBody>
          <a:bodyPr wrap="square" rtlCol="0">
            <a:spAutoFit/>
          </a:bodyPr>
          <a:lstStyle/>
          <a:p>
            <a:r>
              <a:rPr lang="pl-PL" sz="8000">
                <a:solidFill>
                  <a:schemeClr val="bg2">
                    <a:lumMod val="25000"/>
                  </a:schemeClr>
                </a:solidFill>
                <a:latin typeface="Helvetica" panose="020B0500000000000000" pitchFamily="34" charset="0"/>
              </a:rPr>
              <a:t>*Jeśli jesteś Java / Android developerem</a:t>
            </a:r>
            <a:endParaRPr lang="en-US" sz="8000">
              <a:solidFill>
                <a:schemeClr val="bg2">
                  <a:lumMod val="25000"/>
                </a:schemeClr>
              </a:solidFill>
              <a:latin typeface="Helvetica" panose="020B0500000000000000" pitchFamily="34" charset="0"/>
            </a:endParaRPr>
          </a:p>
        </p:txBody>
      </p:sp>
      <p:pic>
        <p:nvPicPr>
          <p:cNvPr id="9" name="Obraz 8" descr="Obraz zawierający tekst&#10;&#10;Opis wygenerowany automatycznie">
            <a:extLst>
              <a:ext uri="{FF2B5EF4-FFF2-40B4-BE49-F238E27FC236}">
                <a16:creationId xmlns:a16="http://schemas.microsoft.com/office/drawing/2014/main" id="{54FFA4B0-BB98-4C3C-8B71-B35E86B37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402" y="3777499"/>
            <a:ext cx="9551940" cy="6161001"/>
          </a:xfrm>
          <a:prstGeom prst="rect">
            <a:avLst/>
          </a:prstGeom>
        </p:spPr>
      </p:pic>
      <p:pic>
        <p:nvPicPr>
          <p:cNvPr id="13" name="Obraz 12">
            <a:extLst>
              <a:ext uri="{FF2B5EF4-FFF2-40B4-BE49-F238E27FC236}">
                <a16:creationId xmlns:a16="http://schemas.microsoft.com/office/drawing/2014/main" id="{7F666B30-7C47-4435-8F1B-05948739B2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35001" y="2526449"/>
            <a:ext cx="8123247" cy="2766222"/>
          </a:xfrm>
          <a:prstGeom prst="rect">
            <a:avLst/>
          </a:prstGeom>
        </p:spPr>
      </p:pic>
      <p:pic>
        <p:nvPicPr>
          <p:cNvPr id="15" name="Obraz 14">
            <a:extLst>
              <a:ext uri="{FF2B5EF4-FFF2-40B4-BE49-F238E27FC236}">
                <a16:creationId xmlns:a16="http://schemas.microsoft.com/office/drawing/2014/main" id="{1BF36347-91E7-43AD-848E-426DF2D23F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58582" y="6011127"/>
            <a:ext cx="3871659" cy="3871659"/>
          </a:xfrm>
          <a:prstGeom prst="rect">
            <a:avLst/>
          </a:prstGeom>
        </p:spPr>
      </p:pic>
    </p:spTree>
    <p:extLst>
      <p:ext uri="{BB962C8B-B14F-4D97-AF65-F5344CB8AC3E}">
        <p14:creationId xmlns:p14="http://schemas.microsoft.com/office/powerpoint/2010/main" val="20885424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TotalTime>
  <Words>4082</Words>
  <Application>Microsoft Office PowerPoint</Application>
  <PresentationFormat>Niestandardowy</PresentationFormat>
  <Paragraphs>270</Paragraphs>
  <Slides>48</Slides>
  <Notes>48</Notes>
  <HiddenSlides>0</HiddenSlides>
  <MMClips>0</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48</vt:i4>
      </vt:variant>
    </vt:vector>
  </HeadingPairs>
  <TitlesOfParts>
    <vt:vector size="55" baseType="lpstr">
      <vt:lpstr>Arial</vt:lpstr>
      <vt:lpstr>Calibri</vt:lpstr>
      <vt:lpstr>Calibri Light</vt:lpstr>
      <vt:lpstr>Century Gothic</vt:lpstr>
      <vt:lpstr>Helvetica</vt:lpstr>
      <vt:lpstr>Palatino</vt:lpstr>
      <vt:lpstr>Office Theme</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Serkan Elbasan</dc:creator>
  <cp:lastModifiedBy>Michal Gellert</cp:lastModifiedBy>
  <cp:revision>1</cp:revision>
  <cp:lastPrinted>2019-03-25T13:01:27Z</cp:lastPrinted>
  <dcterms:created xsi:type="dcterms:W3CDTF">2016-03-24T21:47:09Z</dcterms:created>
  <dcterms:modified xsi:type="dcterms:W3CDTF">2019-03-25T16:15:08Z</dcterms:modified>
</cp:coreProperties>
</file>